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</p:sldMasterIdLst>
  <p:notesMasterIdLst>
    <p:notesMasterId r:id="rId9"/>
  </p:notesMasterIdLst>
  <p:handoutMasterIdLst>
    <p:handoutMasterId r:id="rId10"/>
  </p:handoutMasterIdLst>
  <p:sldIdLst>
    <p:sldId id="266" r:id="rId5"/>
    <p:sldId id="267" r:id="rId6"/>
    <p:sldId id="274" r:id="rId7"/>
    <p:sldId id="275" r:id="rId8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257" userDrawn="1">
          <p15:clr>
            <a:srgbClr val="A4A3A4"/>
          </p15:clr>
        </p15:guide>
        <p15:guide id="4" orient="horz" pos="4320" userDrawn="1">
          <p15:clr>
            <a:srgbClr val="A4A3A4"/>
          </p15:clr>
        </p15:guide>
        <p15:guide id="6" orient="horz" pos="2409" userDrawn="1">
          <p15:clr>
            <a:srgbClr val="A4A3A4"/>
          </p15:clr>
        </p15:guide>
        <p15:guide id="7" orient="horz" pos="255" userDrawn="1">
          <p15:clr>
            <a:srgbClr val="A4A3A4"/>
          </p15:clr>
        </p15:guide>
        <p15:guide id="8" orient="horz" pos="4065" userDrawn="1">
          <p15:clr>
            <a:srgbClr val="A4A3A4"/>
          </p15:clr>
        </p15:guide>
        <p15:guide id="10" pos="5836" userDrawn="1">
          <p15:clr>
            <a:srgbClr val="A4A3A4"/>
          </p15:clr>
        </p15:guide>
        <p15:guide id="11" pos="7423" userDrawn="1">
          <p15:clr>
            <a:srgbClr val="A4A3A4"/>
          </p15:clr>
        </p15:guide>
        <p15:guide id="12" pos="551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skia Watts | SineFuma" initials="SW|S" lastIdx="19" clrIdx="0">
    <p:extLst>
      <p:ext uri="{19B8F6BF-5375-455C-9EA6-DF929625EA0E}">
        <p15:presenceInfo xmlns:p15="http://schemas.microsoft.com/office/powerpoint/2012/main" userId="Saskia Watts | SineFuma" providerId="None"/>
      </p:ext>
    </p:extLst>
  </p:cmAuthor>
  <p:cmAuthor id="2" name="Debbie Hendriks | SineFuma" initials="DH|S" lastIdx="15" clrIdx="1">
    <p:extLst>
      <p:ext uri="{19B8F6BF-5375-455C-9EA6-DF929625EA0E}">
        <p15:presenceInfo xmlns:p15="http://schemas.microsoft.com/office/powerpoint/2012/main" userId="Debbie Hendriks | SineFum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F3E9"/>
    <a:srgbClr val="0072CE"/>
    <a:srgbClr val="00A3E0"/>
    <a:srgbClr val="250E62"/>
    <a:srgbClr val="0074E0"/>
    <a:srgbClr val="4C565C"/>
    <a:srgbClr val="FFDA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Stijl, gemiddeld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Stijl, licht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204" y="48"/>
      </p:cViewPr>
      <p:guideLst>
        <p:guide orient="horz" pos="2160"/>
        <p:guide pos="3840"/>
        <p:guide pos="257"/>
        <p:guide orient="horz" pos="4320"/>
        <p:guide orient="horz" pos="2409"/>
        <p:guide orient="horz" pos="255"/>
        <p:guide orient="horz" pos="4065"/>
        <p:guide pos="5836"/>
        <p:guide pos="7423"/>
        <p:guide pos="551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9C7781-6CF2-8142-8288-B41988277ADB}" type="datetimeFigureOut">
              <a:rPr lang="nl-NL" smtClean="0"/>
              <a:t>6-1-2023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48AADC-462D-464F-9ACF-6590E816A9E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5079835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19CA01-572A-5845-A055-C06673163F13}" type="datetimeFigureOut">
              <a:rPr lang="nl-NL" smtClean="0"/>
              <a:t>6-1-2023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68FAD1-74CC-FF41-B3F5-BDEF6F35DE0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94946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68FAD1-74CC-FF41-B3F5-BDEF6F35DE0E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274929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/>
              <a:t>Samengevat voordelen van stoppen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68FAD1-74CC-FF41-B3F5-BDEF6F35DE0E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107424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/>
              <a:t>Samengevat voordelen van stoppen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68FAD1-74CC-FF41-B3F5-BDEF6F35DE0E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685754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eFuma -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1"/>
          <p:cNvSpPr>
            <a:spLocks noGrp="1"/>
          </p:cNvSpPr>
          <p:nvPr userDrawn="1">
            <p:ph type="title" hasCustomPrompt="1"/>
          </p:nvPr>
        </p:nvSpPr>
        <p:spPr>
          <a:xfrm>
            <a:off x="333375" y="179712"/>
            <a:ext cx="11649075" cy="779684"/>
          </a:xfrm>
          <a:prstGeom prst="rect">
            <a:avLst/>
          </a:prstGeom>
          <a:noFill/>
        </p:spPr>
        <p:txBody>
          <a:bodyPr anchor="t"/>
          <a:lstStyle>
            <a:lvl1pPr algn="l">
              <a:defRPr sz="5400" b="1">
                <a:solidFill>
                  <a:srgbClr val="00A3E0"/>
                </a:solidFill>
                <a:latin typeface="+mn-lt"/>
                <a:ea typeface="Futura Medium" charset="0"/>
                <a:cs typeface="Futura Medium" charset="0"/>
              </a:defRPr>
            </a:lvl1pPr>
          </a:lstStyle>
          <a:p>
            <a:r>
              <a:rPr lang="nl-NL"/>
              <a:t>Titel</a:t>
            </a:r>
          </a:p>
        </p:txBody>
      </p:sp>
      <p:sp>
        <p:nvSpPr>
          <p:cNvPr id="11" name="Ondertitel 2">
            <a:extLst>
              <a:ext uri="{FF2B5EF4-FFF2-40B4-BE49-F238E27FC236}">
                <a16:creationId xmlns:a16="http://schemas.microsoft.com/office/drawing/2014/main" id="{21345B23-1CCC-5C4E-BC4C-E1C241C52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7988" y="1781175"/>
            <a:ext cx="5292725" cy="227371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200">
                <a:solidFill>
                  <a:srgbClr val="250E62"/>
                </a:solidFill>
                <a:latin typeface="+mn-lt"/>
                <a:ea typeface="Futura Medium" charset="0"/>
                <a:cs typeface="Futura Medium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1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pos="257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3591" userDrawn="1">
          <p15:clr>
            <a:srgbClr val="FBAE40"/>
          </p15:clr>
        </p15:guide>
        <p15:guide id="4" orient="horz" pos="2160" userDrawn="1">
          <p15:clr>
            <a:srgbClr val="FBAE40"/>
          </p15:clr>
        </p15:guide>
        <p15:guide id="5" orient="horz" pos="2409" userDrawn="1">
          <p15:clr>
            <a:srgbClr val="FBAE40"/>
          </p15:clr>
        </p15:guide>
        <p15:guide id="6" orient="horz" pos="4065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eFuma - Titel li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>
            <a:extLst>
              <a:ext uri="{FF2B5EF4-FFF2-40B4-BE49-F238E27FC236}">
                <a16:creationId xmlns:a16="http://schemas.microsoft.com/office/drawing/2014/main" id="{7B18D8A1-E2A2-B84D-8266-4A1105F57A3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3375" y="179712"/>
            <a:ext cx="3996887" cy="4097998"/>
          </a:xfrm>
          <a:prstGeom prst="rect">
            <a:avLst/>
          </a:prstGeom>
          <a:noFill/>
        </p:spPr>
        <p:txBody>
          <a:bodyPr anchor="t"/>
          <a:lstStyle>
            <a:lvl1pPr algn="l">
              <a:defRPr sz="5400" b="1">
                <a:solidFill>
                  <a:srgbClr val="00A3E0"/>
                </a:solidFill>
                <a:latin typeface="+mn-lt"/>
                <a:ea typeface="Futura Medium" charset="0"/>
                <a:cs typeface="Futura Medium" charset="0"/>
              </a:defRPr>
            </a:lvl1pPr>
          </a:lstStyle>
          <a:p>
            <a:r>
              <a:rPr lang="nl-NL"/>
              <a:t>Titel links</a:t>
            </a:r>
          </a:p>
        </p:txBody>
      </p:sp>
      <p:sp>
        <p:nvSpPr>
          <p:cNvPr id="4" name="Ondertitel 2">
            <a:extLst>
              <a:ext uri="{FF2B5EF4-FFF2-40B4-BE49-F238E27FC236}">
                <a16:creationId xmlns:a16="http://schemas.microsoft.com/office/drawing/2014/main" id="{8D5DE2D0-33AF-C94D-A5CD-A3F4FBA461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0" y="1781175"/>
            <a:ext cx="5292725" cy="227371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200">
                <a:solidFill>
                  <a:srgbClr val="250E62"/>
                </a:solidFill>
                <a:latin typeface="+mn-lt"/>
                <a:ea typeface="Futura Medium" charset="0"/>
                <a:cs typeface="Futura Medium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1715415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eFuma - Titel en 2x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>
            <a:extLst>
              <a:ext uri="{FF2B5EF4-FFF2-40B4-BE49-F238E27FC236}">
                <a16:creationId xmlns:a16="http://schemas.microsoft.com/office/drawing/2014/main" id="{CEDDF5CA-B756-6A4D-9DF7-9E041840A9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3375" y="179712"/>
            <a:ext cx="11649075" cy="779684"/>
          </a:xfrm>
          <a:prstGeom prst="rect">
            <a:avLst/>
          </a:prstGeom>
          <a:noFill/>
        </p:spPr>
        <p:txBody>
          <a:bodyPr anchor="t"/>
          <a:lstStyle>
            <a:lvl1pPr algn="l">
              <a:defRPr sz="5400" b="1">
                <a:solidFill>
                  <a:srgbClr val="00A3E0"/>
                </a:solidFill>
                <a:latin typeface="+mn-lt"/>
                <a:ea typeface="Futura Medium" charset="0"/>
                <a:cs typeface="Futura Medium" charset="0"/>
              </a:defRPr>
            </a:lvl1pPr>
          </a:lstStyle>
          <a:p>
            <a:r>
              <a:rPr lang="nl-NL"/>
              <a:t>Titel</a:t>
            </a:r>
          </a:p>
        </p:txBody>
      </p:sp>
      <p:sp>
        <p:nvSpPr>
          <p:cNvPr id="4" name="Ondertitel 2">
            <a:extLst>
              <a:ext uri="{FF2B5EF4-FFF2-40B4-BE49-F238E27FC236}">
                <a16:creationId xmlns:a16="http://schemas.microsoft.com/office/drawing/2014/main" id="{8D479D5C-7FC3-E04C-AFDE-0F6841F011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7988" y="1781175"/>
            <a:ext cx="5292725" cy="227371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200">
                <a:solidFill>
                  <a:srgbClr val="250E62"/>
                </a:solidFill>
                <a:latin typeface="+mn-lt"/>
                <a:ea typeface="Futura Medium" charset="0"/>
                <a:cs typeface="Futura Medium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18" name="Tijdelijke aanduiding voor tekst 17">
            <a:extLst>
              <a:ext uri="{FF2B5EF4-FFF2-40B4-BE49-F238E27FC236}">
                <a16:creationId xmlns:a16="http://schemas.microsoft.com/office/drawing/2014/main" id="{CBC234EE-B7A4-9041-B5F3-2B18F83AEBC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0" y="1781175"/>
            <a:ext cx="5622925" cy="2273300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250E62"/>
                </a:solidFill>
              </a:defRPr>
            </a:lvl1pPr>
            <a:lvl2pPr>
              <a:defRPr sz="1800">
                <a:solidFill>
                  <a:srgbClr val="250E62"/>
                </a:solidFill>
              </a:defRPr>
            </a:lvl2pPr>
            <a:lvl3pPr>
              <a:defRPr>
                <a:solidFill>
                  <a:srgbClr val="0072CE"/>
                </a:solidFill>
              </a:defRPr>
            </a:lvl3pPr>
            <a:lvl4pPr>
              <a:defRPr>
                <a:solidFill>
                  <a:srgbClr val="0072CE"/>
                </a:solidFill>
              </a:defRPr>
            </a:lvl4pPr>
            <a:lvl5pPr>
              <a:defRPr>
                <a:solidFill>
                  <a:srgbClr val="0072CE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</p:txBody>
      </p:sp>
    </p:spTree>
    <p:extLst>
      <p:ext uri="{BB962C8B-B14F-4D97-AF65-F5344CB8AC3E}">
        <p14:creationId xmlns:p14="http://schemas.microsoft.com/office/powerpoint/2010/main" val="292394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hoek 12"/>
          <p:cNvSpPr/>
          <p:nvPr userDrawn="1"/>
        </p:nvSpPr>
        <p:spPr>
          <a:xfrm>
            <a:off x="2043575" y="6367949"/>
            <a:ext cx="10148426" cy="360000"/>
          </a:xfrm>
          <a:prstGeom prst="rect">
            <a:avLst/>
          </a:prstGeom>
          <a:solidFill>
            <a:srgbClr val="00A3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Rechthoek 5">
            <a:extLst>
              <a:ext uri="{FF2B5EF4-FFF2-40B4-BE49-F238E27FC236}">
                <a16:creationId xmlns:a16="http://schemas.microsoft.com/office/drawing/2014/main" id="{C0606E1D-772D-A14F-9541-D72C004F0831}"/>
              </a:ext>
            </a:extLst>
          </p:cNvPr>
          <p:cNvSpPr/>
          <p:nvPr userDrawn="1"/>
        </p:nvSpPr>
        <p:spPr>
          <a:xfrm>
            <a:off x="1" y="6367949"/>
            <a:ext cx="240223" cy="360000"/>
          </a:xfrm>
          <a:prstGeom prst="rect">
            <a:avLst/>
          </a:prstGeom>
          <a:solidFill>
            <a:srgbClr val="250E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D5D03977-0BC7-FB49-8E62-6CCF192AE6EC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421899" y="6168326"/>
            <a:ext cx="1440000" cy="572727"/>
          </a:xfrm>
          <a:prstGeom prst="rect">
            <a:avLst/>
          </a:prstGeom>
        </p:spPr>
      </p:pic>
      <p:pic>
        <p:nvPicPr>
          <p:cNvPr id="3" name="Afbeelding 2">
            <a:extLst>
              <a:ext uri="{FF2B5EF4-FFF2-40B4-BE49-F238E27FC236}">
                <a16:creationId xmlns:a16="http://schemas.microsoft.com/office/drawing/2014/main" id="{4E56FB26-3092-F042-8243-FCE3DBD8BE76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9792404" y="6416931"/>
            <a:ext cx="2177397" cy="262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3481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717" r:id="rId2"/>
    <p:sldLayoutId id="2147483716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pos="3591" userDrawn="1">
          <p15:clr>
            <a:srgbClr val="F26B43"/>
          </p15:clr>
        </p15:guide>
        <p15:guide id="3" pos="257" userDrawn="1">
          <p15:clr>
            <a:srgbClr val="F26B43"/>
          </p15:clr>
        </p15:guide>
        <p15:guide id="4" orient="horz" pos="2160" userDrawn="1">
          <p15:clr>
            <a:srgbClr val="F26B43"/>
          </p15:clr>
        </p15:guide>
        <p15:guide id="5" orient="horz" pos="2409" userDrawn="1">
          <p15:clr>
            <a:srgbClr val="F26B43"/>
          </p15:clr>
        </p15:guide>
        <p15:guide id="6" orient="horz" pos="406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8.png"/><Relationship Id="rId4" Type="http://schemas.openxmlformats.org/officeDocument/2006/relationships/image" Target="../media/image5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F3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>
            <a:extLst>
              <a:ext uri="{FF2B5EF4-FFF2-40B4-BE49-F238E27FC236}">
                <a16:creationId xmlns:a16="http://schemas.microsoft.com/office/drawing/2014/main" id="{8749324C-B6DC-4FF1-954E-65B65B4F5D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7958" y="-488516"/>
            <a:ext cx="8563580" cy="6858000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F8F10E45-2977-41F3-BD4F-E13B238EED2E}"/>
              </a:ext>
            </a:extLst>
          </p:cNvPr>
          <p:cNvSpPr txBox="1"/>
          <p:nvPr/>
        </p:nvSpPr>
        <p:spPr>
          <a:xfrm>
            <a:off x="369650" y="256759"/>
            <a:ext cx="5914418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200" b="1">
                <a:gradFill>
                  <a:gsLst>
                    <a:gs pos="0">
                      <a:srgbClr val="002060"/>
                    </a:gs>
                    <a:gs pos="100000">
                      <a:srgbClr val="99C1F7"/>
                    </a:gs>
                    <a:gs pos="100000">
                      <a:srgbClr val="9FE5F1"/>
                    </a:gs>
                    <a:gs pos="88000">
                      <a:srgbClr val="009ED6"/>
                    </a:gs>
                    <a:gs pos="100000">
                      <a:srgbClr val="7DDDFF"/>
                    </a:gs>
                  </a:gsLst>
                  <a:lin ang="0" scaled="0"/>
                </a:gradFill>
                <a:latin typeface="Ubuntu" panose="020B0504030602030204" pitchFamily="34" charset="0"/>
                <a:cs typeface="Times New Roman" panose="02020603050405020304" pitchFamily="18" charset="0"/>
              </a:rPr>
              <a:t>Binnenkort start er weer een groepstraining</a:t>
            </a:r>
          </a:p>
          <a:p>
            <a:r>
              <a:rPr lang="nl-NL" sz="4200" b="1">
                <a:gradFill>
                  <a:gsLst>
                    <a:gs pos="0">
                      <a:srgbClr val="002060"/>
                    </a:gs>
                    <a:gs pos="100000">
                      <a:srgbClr val="99C1F7"/>
                    </a:gs>
                    <a:gs pos="100000">
                      <a:srgbClr val="9FE5F1"/>
                    </a:gs>
                    <a:gs pos="88000">
                      <a:srgbClr val="009ED6"/>
                    </a:gs>
                    <a:gs pos="100000">
                      <a:srgbClr val="7DDDFF"/>
                    </a:gs>
                  </a:gsLst>
                  <a:lin ang="0" scaled="0"/>
                </a:gradFill>
                <a:latin typeface="Ubuntu" panose="020B0504030602030204" pitchFamily="34" charset="0"/>
                <a:cs typeface="Times New Roman" panose="02020603050405020304" pitchFamily="18" charset="0"/>
              </a:rPr>
              <a:t>Stoppen met Roken.</a:t>
            </a:r>
          </a:p>
          <a:p>
            <a:endParaRPr lang="nl-NL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6962EE14-A433-471F-9345-737C391150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167027" y="256759"/>
            <a:ext cx="1809344" cy="1809344"/>
          </a:xfrm>
          <a:prstGeom prst="rect">
            <a:avLst/>
          </a:prstGeom>
        </p:spPr>
      </p:pic>
      <p:sp>
        <p:nvSpPr>
          <p:cNvPr id="11" name="Tekstvak 10">
            <a:extLst>
              <a:ext uri="{FF2B5EF4-FFF2-40B4-BE49-F238E27FC236}">
                <a16:creationId xmlns:a16="http://schemas.microsoft.com/office/drawing/2014/main" id="{D659B434-6D4D-4DB7-AAFA-C90C613341AD}"/>
              </a:ext>
            </a:extLst>
          </p:cNvPr>
          <p:cNvSpPr txBox="1"/>
          <p:nvPr/>
        </p:nvSpPr>
        <p:spPr>
          <a:xfrm>
            <a:off x="369650" y="3112851"/>
            <a:ext cx="572635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>
                <a:solidFill>
                  <a:srgbClr val="250E62"/>
                </a:solidFill>
                <a:latin typeface="+mj-lt"/>
              </a:rPr>
              <a:t>Met anderen stoppen maakt het makkelijker. Je hebt steun aan elkaar.</a:t>
            </a:r>
          </a:p>
          <a:p>
            <a:r>
              <a:rPr lang="nl-NL" sz="2800" b="1">
                <a:solidFill>
                  <a:srgbClr val="250E62"/>
                </a:solidFill>
                <a:latin typeface="+mj-lt"/>
              </a:rPr>
              <a:t>Je krijgt professionele begeleiding.</a:t>
            </a:r>
          </a:p>
          <a:p>
            <a:endParaRPr lang="nl-NL" sz="2000" b="1">
              <a:solidFill>
                <a:srgbClr val="250E62"/>
              </a:solidFill>
              <a:latin typeface="+mj-lt"/>
            </a:endParaRPr>
          </a:p>
          <a:p>
            <a:endParaRPr lang="nl-NL" sz="2000" b="1">
              <a:solidFill>
                <a:srgbClr val="250E62"/>
              </a:solidFill>
              <a:latin typeface="+mj-lt"/>
            </a:endParaRPr>
          </a:p>
          <a:p>
            <a:r>
              <a:rPr lang="nl-NL" sz="2800" b="1">
                <a:solidFill>
                  <a:srgbClr val="250E62"/>
                </a:solidFill>
                <a:latin typeface="+mj-lt"/>
              </a:rPr>
              <a:t>Het wordt volledig vergoed vanuit je zorgverzekeraar.</a:t>
            </a:r>
          </a:p>
        </p:txBody>
      </p:sp>
    </p:spTree>
    <p:extLst>
      <p:ext uri="{BB962C8B-B14F-4D97-AF65-F5344CB8AC3E}">
        <p14:creationId xmlns:p14="http://schemas.microsoft.com/office/powerpoint/2010/main" val="461060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0"/>
    </mc:Choice>
    <mc:Fallback xmlns="">
      <p:transition advClick="0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3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Afbeelding 5">
            <a:extLst>
              <a:ext uri="{FF2B5EF4-FFF2-40B4-BE49-F238E27FC236}">
                <a16:creationId xmlns:a16="http://schemas.microsoft.com/office/drawing/2014/main" id="{03716F19-244A-093E-5D7F-820F662872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8178" y="2304893"/>
            <a:ext cx="8735644" cy="2248214"/>
          </a:xfrm>
          <a:prstGeom prst="rect">
            <a:avLst/>
          </a:prstGeom>
        </p:spPr>
      </p:pic>
      <p:pic>
        <p:nvPicPr>
          <p:cNvPr id="12" name="Afbeelding 11" descr="Afbeelding met vectorafbeeldingen, illustratie&#10;&#10;Automatisch gegenereerde beschrijving">
            <a:extLst>
              <a:ext uri="{FF2B5EF4-FFF2-40B4-BE49-F238E27FC236}">
                <a16:creationId xmlns:a16="http://schemas.microsoft.com/office/drawing/2014/main" id="{7F968B7C-7420-42CD-BF3E-C9C721193B50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6000"/>
          </a:blip>
          <a:stretch>
            <a:fillRect/>
          </a:stretch>
        </p:blipFill>
        <p:spPr>
          <a:xfrm>
            <a:off x="4628376" y="90100"/>
            <a:ext cx="7300906" cy="6916992"/>
          </a:xfrm>
          <a:prstGeom prst="rect">
            <a:avLst/>
          </a:prstGeom>
        </p:spPr>
      </p:pic>
      <p:sp>
        <p:nvSpPr>
          <p:cNvPr id="13" name="Tekstvak 12">
            <a:extLst>
              <a:ext uri="{FF2B5EF4-FFF2-40B4-BE49-F238E27FC236}">
                <a16:creationId xmlns:a16="http://schemas.microsoft.com/office/drawing/2014/main" id="{F91C6D29-1C06-4201-84E7-35BA3368CF0A}"/>
              </a:ext>
            </a:extLst>
          </p:cNvPr>
          <p:cNvSpPr txBox="1"/>
          <p:nvPr/>
        </p:nvSpPr>
        <p:spPr>
          <a:xfrm>
            <a:off x="1719786" y="253697"/>
            <a:ext cx="1001949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5400" b="1">
                <a:gradFill>
                  <a:gsLst>
                    <a:gs pos="0">
                      <a:srgbClr val="002060"/>
                    </a:gs>
                    <a:gs pos="100000">
                      <a:srgbClr val="99C1F7"/>
                    </a:gs>
                    <a:gs pos="100000">
                      <a:srgbClr val="9FE5F1"/>
                    </a:gs>
                    <a:gs pos="88000">
                      <a:srgbClr val="009ED6"/>
                    </a:gs>
                    <a:gs pos="100000">
                      <a:srgbClr val="7DDDFF"/>
                    </a:gs>
                  </a:gsLst>
                  <a:lin ang="0" scaled="0"/>
                </a:gradFill>
                <a:latin typeface="Ubuntu" panose="020B0504030602030204" pitchFamily="34" charset="0"/>
                <a:cs typeface="Times New Roman" panose="02020603050405020304" pitchFamily="18" charset="0"/>
              </a:rPr>
              <a:t>Groepstraining</a:t>
            </a:r>
          </a:p>
          <a:p>
            <a:r>
              <a:rPr lang="nl-NL" sz="5400" b="1">
                <a:gradFill>
                  <a:gsLst>
                    <a:gs pos="0">
                      <a:srgbClr val="002060"/>
                    </a:gs>
                    <a:gs pos="100000">
                      <a:srgbClr val="99C1F7"/>
                    </a:gs>
                    <a:gs pos="100000">
                      <a:srgbClr val="9FE5F1"/>
                    </a:gs>
                    <a:gs pos="88000">
                      <a:srgbClr val="009ED6"/>
                    </a:gs>
                    <a:gs pos="100000">
                      <a:srgbClr val="7DDDFF"/>
                    </a:gs>
                  </a:gsLst>
                  <a:lin ang="0" scaled="0"/>
                </a:gradFill>
                <a:latin typeface="Ubuntu" panose="020B0504030602030204" pitchFamily="34" charset="0"/>
                <a:cs typeface="Times New Roman" panose="02020603050405020304" pitchFamily="18" charset="0"/>
              </a:rPr>
              <a:t>Stoppen met Roken</a:t>
            </a:r>
          </a:p>
        </p:txBody>
      </p:sp>
      <p:pic>
        <p:nvPicPr>
          <p:cNvPr id="17" name="Graphic 16">
            <a:extLst>
              <a:ext uri="{FF2B5EF4-FFF2-40B4-BE49-F238E27FC236}">
                <a16:creationId xmlns:a16="http://schemas.microsoft.com/office/drawing/2014/main" id="{F46BDFCF-C5E0-4294-93E9-4454723B060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859348" y="4197082"/>
            <a:ext cx="2069934" cy="2069934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3B9357FC-99F8-4520-A2E5-042CAECA67E5}"/>
              </a:ext>
            </a:extLst>
          </p:cNvPr>
          <p:cNvSpPr txBox="1"/>
          <p:nvPr/>
        </p:nvSpPr>
        <p:spPr>
          <a:xfrm>
            <a:off x="1719786" y="5242962"/>
            <a:ext cx="686973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>
                <a:solidFill>
                  <a:srgbClr val="0070C0"/>
                </a:solidFill>
                <a:latin typeface="+mj-lt"/>
              </a:rPr>
              <a:t>7 bijeenkomsten van 1,5 uur onder begeleiding van een professionele coach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22798534-B888-21F7-405F-524034589CD8}"/>
              </a:ext>
            </a:extLst>
          </p:cNvPr>
          <p:cNvSpPr txBox="1"/>
          <p:nvPr/>
        </p:nvSpPr>
        <p:spPr>
          <a:xfrm>
            <a:off x="2342585" y="2879414"/>
            <a:ext cx="60975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nl-NL"/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2F06E268-EB2B-A41B-8F13-03DD107F50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altLang="nl-N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04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wipe/>
      </p:transition>
    </mc:Choice>
    <mc:Fallback xmlns="">
      <p:transition spd="slow" advClick="0" advTm="200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raphic 13">
            <a:extLst>
              <a:ext uri="{FF2B5EF4-FFF2-40B4-BE49-F238E27FC236}">
                <a16:creationId xmlns:a16="http://schemas.microsoft.com/office/drawing/2014/main" id="{F6ACB06D-6767-429A-B765-BAE930A83A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28883" y="4208865"/>
            <a:ext cx="1872293" cy="1872293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D769E822-4B23-462D-9FBF-4998D3F40AD2}"/>
              </a:ext>
            </a:extLst>
          </p:cNvPr>
          <p:cNvSpPr txBox="1"/>
          <p:nvPr/>
        </p:nvSpPr>
        <p:spPr>
          <a:xfrm>
            <a:off x="212790" y="411871"/>
            <a:ext cx="117607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5400" b="1">
                <a:gradFill>
                  <a:gsLst>
                    <a:gs pos="0">
                      <a:srgbClr val="002060"/>
                    </a:gs>
                    <a:gs pos="100000">
                      <a:srgbClr val="99C1F7"/>
                    </a:gs>
                    <a:gs pos="100000">
                      <a:srgbClr val="9FE5F1"/>
                    </a:gs>
                    <a:gs pos="88000">
                      <a:srgbClr val="009ED6"/>
                    </a:gs>
                    <a:gs pos="100000">
                      <a:srgbClr val="7DDDFF"/>
                    </a:gs>
                  </a:gsLst>
                  <a:lin ang="0" scaled="0"/>
                </a:gradFill>
                <a:latin typeface="Ubuntu" panose="020B0504030602030204" pitchFamily="34" charset="0"/>
                <a:cs typeface="Times New Roman" panose="02020603050405020304" pitchFamily="18" charset="0"/>
              </a:rPr>
              <a:t>Groepstraining Stoppen met Roken </a:t>
            </a:r>
          </a:p>
        </p:txBody>
      </p:sp>
      <p:pic>
        <p:nvPicPr>
          <p:cNvPr id="16" name="Afbeelding 15">
            <a:extLst>
              <a:ext uri="{FF2B5EF4-FFF2-40B4-BE49-F238E27FC236}">
                <a16:creationId xmlns:a16="http://schemas.microsoft.com/office/drawing/2014/main" id="{4E4A5D54-2F94-4651-A64A-4614D51C1E6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duotone>
              <a:schemeClr val="accent1">
                <a:shade val="45000"/>
                <a:satMod val="135000"/>
              </a:schemeClr>
              <a:prstClr val="white"/>
            </a:duotone>
            <a:alphaModFix amt="10000"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3889" b="97778" l="20000" r="82333">
                        <a14:foregroundMark x1="39667" y1="8889" x2="39667" y2="8889"/>
                        <a14:foregroundMark x1="51667" y1="3889" x2="51667" y2="3889"/>
                        <a14:foregroundMark x1="43000" y1="22222" x2="43000" y2="22222"/>
                        <a14:foregroundMark x1="37667" y1="28333" x2="37667" y2="28333"/>
                        <a14:foregroundMark x1="34667" y1="33889" x2="34667" y2="33889"/>
                        <a14:foregroundMark x1="53000" y1="19444" x2="53000" y2="19444"/>
                        <a14:foregroundMark x1="61000" y1="21667" x2="61000" y2="21667"/>
                        <a14:foregroundMark x1="46667" y1="19444" x2="46667" y2="19444"/>
                        <a14:foregroundMark x1="44667" y1="19444" x2="44667" y2="19444"/>
                        <a14:foregroundMark x1="42000" y1="23333" x2="42000" y2="23333"/>
                        <a14:foregroundMark x1="65333" y1="73333" x2="65333" y2="73333"/>
                        <a14:foregroundMark x1="67333" y1="67222" x2="67333" y2="67222"/>
                        <a14:foregroundMark x1="62333" y1="74444" x2="62333" y2="74444"/>
                        <a14:foregroundMark x1="59333" y1="78889" x2="59333" y2="78889"/>
                        <a14:foregroundMark x1="54000" y1="81111" x2="54000" y2="81111"/>
                        <a14:foregroundMark x1="56667" y1="81111" x2="56667" y2="81111"/>
                        <a14:foregroundMark x1="50333" y1="81111" x2="50333" y2="81111"/>
                        <a14:foregroundMark x1="45667" y1="80000" x2="45667" y2="80000"/>
                        <a14:foregroundMark x1="41333" y1="78333" x2="41333" y2="78333"/>
                        <a14:foregroundMark x1="43667" y1="79444" x2="43667" y2="79444"/>
                        <a14:foregroundMark x1="20000" y1="55556" x2="20000" y2="55556"/>
                        <a14:foregroundMark x1="52333" y1="98333" x2="52333" y2="98333"/>
                        <a14:foregroundMark x1="82333" y1="45556" x2="82333" y2="45556"/>
                        <a14:backgroundMark x1="55667" y1="87222" x2="55667" y2="87222"/>
                        <a14:backgroundMark x1="55667" y1="71111" x2="55667" y2="71111"/>
                        <a14:backgroundMark x1="47000" y1="30000" x2="47000" y2="30000"/>
                        <a14:backgroundMark x1="44000" y1="12778" x2="44000" y2="12778"/>
                        <a14:backgroundMark x1="54000" y1="12778" x2="54000" y2="12778"/>
                        <a14:backgroundMark x1="49667" y1="72778" x2="49667" y2="72778"/>
                        <a14:backgroundMark x1="43000" y1="30556" x2="43000" y2="30556"/>
                        <a14:backgroundMark x1="46000" y1="99444" x2="46000" y2="99444"/>
                      </a14:backgroundRemoval>
                    </a14:imgEffect>
                    <a14:imgEffect>
                      <a14:sharpenSoften amount="45000"/>
                    </a14:imgEffect>
                    <a14:imgEffect>
                      <a14:colorTemperature colorTemp="5095"/>
                    </a14:imgEffect>
                    <a14:imgEffect>
                      <a14:saturation sat="0"/>
                    </a14:imgEffect>
                    <a14:imgEffect>
                      <a14:brightnessContrast bright="6000" contrast="-47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3113" r="10075"/>
          <a:stretch/>
        </p:blipFill>
        <p:spPr bwMode="auto">
          <a:xfrm>
            <a:off x="5412190" y="1157591"/>
            <a:ext cx="6567020" cy="51264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FF6133CD-E19A-498C-9D49-31DB51991FEF}"/>
              </a:ext>
            </a:extLst>
          </p:cNvPr>
          <p:cNvSpPr txBox="1"/>
          <p:nvPr/>
        </p:nvSpPr>
        <p:spPr>
          <a:xfrm>
            <a:off x="2536911" y="1668536"/>
            <a:ext cx="880554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300" b="1">
                <a:solidFill>
                  <a:srgbClr val="250E62"/>
                </a:solidFill>
                <a:latin typeface="+mj-lt"/>
              </a:rPr>
              <a:t>Succesvol </a:t>
            </a:r>
            <a:r>
              <a:rPr lang="nl-NL" sz="3300" b="1">
                <a:solidFill>
                  <a:srgbClr val="250E62"/>
                </a:solidFill>
                <a:latin typeface="+mj-lt"/>
                <a:sym typeface="Wingdings" panose="05000000000000000000" pitchFamily="2" charset="2"/>
              </a:rPr>
              <a:t> na afloop is 80% rookvrij</a:t>
            </a:r>
            <a:endParaRPr lang="nl-NL" sz="3300" b="1">
              <a:solidFill>
                <a:srgbClr val="250E62"/>
              </a:solidFill>
              <a:latin typeface="+mj-lt"/>
            </a:endParaRP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DCFC1C6C-A24B-4FCA-891C-4F5F8D3D2503}"/>
              </a:ext>
            </a:extLst>
          </p:cNvPr>
          <p:cNvSpPr txBox="1"/>
          <p:nvPr/>
        </p:nvSpPr>
        <p:spPr>
          <a:xfrm>
            <a:off x="2536911" y="2643611"/>
            <a:ext cx="913427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300" b="1">
                <a:solidFill>
                  <a:srgbClr val="250E62"/>
                </a:solidFill>
                <a:latin typeface="+mj-lt"/>
              </a:rPr>
              <a:t>7 bijeenkomsten van 1,5 uur onder begeleiding van een professionele coach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27CA76A5-D7E6-4147-A765-E75669685545}"/>
              </a:ext>
            </a:extLst>
          </p:cNvPr>
          <p:cNvSpPr txBox="1"/>
          <p:nvPr/>
        </p:nvSpPr>
        <p:spPr>
          <a:xfrm>
            <a:off x="2536910" y="4149305"/>
            <a:ext cx="913427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300" b="1">
                <a:solidFill>
                  <a:srgbClr val="250E62"/>
                </a:solidFill>
                <a:latin typeface="+mj-lt"/>
                <a:sym typeface="Wingdings" panose="05000000000000000000" pitchFamily="2" charset="2"/>
              </a:rPr>
              <a:t>Met anderen stoppen maakt het makkelijker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5CE46FBC-EE48-4676-B779-E6C5A5A38A33}"/>
              </a:ext>
            </a:extLst>
          </p:cNvPr>
          <p:cNvSpPr txBox="1"/>
          <p:nvPr/>
        </p:nvSpPr>
        <p:spPr>
          <a:xfrm>
            <a:off x="2536911" y="5106940"/>
            <a:ext cx="889308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300">
                <a:solidFill>
                  <a:srgbClr val="250E62"/>
                </a:solidFill>
                <a:sym typeface="Wingdings" panose="05000000000000000000" pitchFamily="2" charset="2"/>
              </a:rPr>
              <a:t>Volledig vergoed bij 95% van alle zorgverzekeraars</a:t>
            </a:r>
          </a:p>
        </p:txBody>
      </p:sp>
    </p:spTree>
    <p:extLst>
      <p:ext uri="{BB962C8B-B14F-4D97-AF65-F5344CB8AC3E}">
        <p14:creationId xmlns:p14="http://schemas.microsoft.com/office/powerpoint/2010/main" val="2136127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wipe/>
      </p:transition>
    </mc:Choice>
    <mc:Fallback xmlns="">
      <p:transition spd="slow" advClick="0" advTm="200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>
            <a:extLst>
              <a:ext uri="{FF2B5EF4-FFF2-40B4-BE49-F238E27FC236}">
                <a16:creationId xmlns:a16="http://schemas.microsoft.com/office/drawing/2014/main" id="{A5D48C0B-08BC-415A-A12B-6C4B518E28AB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000"/>
          </a:blip>
          <a:stretch>
            <a:fillRect/>
          </a:stretch>
        </p:blipFill>
        <p:spPr>
          <a:xfrm>
            <a:off x="3772324" y="401847"/>
            <a:ext cx="6791702" cy="6602129"/>
          </a:xfrm>
          <a:prstGeom prst="rect">
            <a:avLst/>
          </a:prstGeom>
        </p:spPr>
      </p:pic>
      <p:sp>
        <p:nvSpPr>
          <p:cNvPr id="11" name="Tekstvak 10">
            <a:extLst>
              <a:ext uri="{FF2B5EF4-FFF2-40B4-BE49-F238E27FC236}">
                <a16:creationId xmlns:a16="http://schemas.microsoft.com/office/drawing/2014/main" id="{BFA6A4EF-83EE-4592-9E7E-23ADC7441DEF}"/>
              </a:ext>
            </a:extLst>
          </p:cNvPr>
          <p:cNvSpPr txBox="1"/>
          <p:nvPr/>
        </p:nvSpPr>
        <p:spPr>
          <a:xfrm>
            <a:off x="761492" y="258571"/>
            <a:ext cx="1066901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5400" b="1">
                <a:gradFill>
                  <a:gsLst>
                    <a:gs pos="0">
                      <a:srgbClr val="002060"/>
                    </a:gs>
                    <a:gs pos="100000">
                      <a:srgbClr val="99C1F7"/>
                    </a:gs>
                    <a:gs pos="100000">
                      <a:srgbClr val="9FE5F1"/>
                    </a:gs>
                    <a:gs pos="88000">
                      <a:srgbClr val="009ED6"/>
                    </a:gs>
                    <a:gs pos="100000">
                      <a:srgbClr val="7DDDFF"/>
                    </a:gs>
                  </a:gsLst>
                  <a:lin ang="0" scaled="0"/>
                </a:gradFill>
                <a:latin typeface="Ubuntu" panose="020B0504030602030204" pitchFamily="34" charset="0"/>
                <a:cs typeface="Times New Roman" panose="02020603050405020304" pitchFamily="18" charset="0"/>
              </a:rPr>
              <a:t>Aanmelden</a:t>
            </a:r>
            <a:r>
              <a:rPr lang="nl-NL" sz="4200" b="1">
                <a:gradFill>
                  <a:gsLst>
                    <a:gs pos="0">
                      <a:srgbClr val="002060"/>
                    </a:gs>
                    <a:gs pos="100000">
                      <a:srgbClr val="99C1F7"/>
                    </a:gs>
                    <a:gs pos="100000">
                      <a:srgbClr val="9FE5F1"/>
                    </a:gs>
                    <a:gs pos="88000">
                      <a:srgbClr val="009ED6"/>
                    </a:gs>
                    <a:gs pos="100000">
                      <a:srgbClr val="7DDDFF"/>
                    </a:gs>
                  </a:gsLst>
                  <a:lin ang="0" scaled="0"/>
                </a:gradFill>
                <a:latin typeface="Ubuntu" panose="020B0504030602030204" pitchFamily="34" charset="0"/>
                <a:cs typeface="Times New Roman" panose="02020603050405020304" pitchFamily="18" charset="0"/>
              </a:rPr>
              <a:t> </a:t>
            </a:r>
            <a:r>
              <a:rPr lang="nl-NL" sz="5400" b="1">
                <a:gradFill>
                  <a:gsLst>
                    <a:gs pos="0">
                      <a:srgbClr val="002060"/>
                    </a:gs>
                    <a:gs pos="100000">
                      <a:srgbClr val="99C1F7"/>
                    </a:gs>
                    <a:gs pos="100000">
                      <a:srgbClr val="9FE5F1"/>
                    </a:gs>
                    <a:gs pos="88000">
                      <a:srgbClr val="009ED6"/>
                    </a:gs>
                    <a:gs pos="100000">
                      <a:srgbClr val="7DDDFF"/>
                    </a:gs>
                  </a:gsLst>
                  <a:lin ang="0" scaled="0"/>
                </a:gradFill>
                <a:latin typeface="Ubuntu" panose="020B0504030602030204" pitchFamily="34" charset="0"/>
                <a:cs typeface="Times New Roman" panose="02020603050405020304" pitchFamily="18" charset="0"/>
              </a:rPr>
              <a:t>en meer informatie </a:t>
            </a:r>
            <a:endParaRPr lang="nl-NL" sz="4200" b="1">
              <a:gradFill>
                <a:gsLst>
                  <a:gs pos="0">
                    <a:srgbClr val="002060"/>
                  </a:gs>
                  <a:gs pos="100000">
                    <a:srgbClr val="99C1F7"/>
                  </a:gs>
                  <a:gs pos="100000">
                    <a:srgbClr val="9FE5F1"/>
                  </a:gs>
                  <a:gs pos="88000">
                    <a:srgbClr val="009ED6"/>
                  </a:gs>
                  <a:gs pos="100000">
                    <a:srgbClr val="7DDDFF"/>
                  </a:gs>
                </a:gsLst>
                <a:lin ang="0" scaled="0"/>
              </a:gradFill>
              <a:latin typeface="Ubuntu" panose="020B05040306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DB71C754-2EAC-4DF7-8BDE-6B7171EA6150}"/>
              </a:ext>
            </a:extLst>
          </p:cNvPr>
          <p:cNvSpPr txBox="1"/>
          <p:nvPr/>
        </p:nvSpPr>
        <p:spPr>
          <a:xfrm>
            <a:off x="3694610" y="2131199"/>
            <a:ext cx="423655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b="1">
                <a:solidFill>
                  <a:srgbClr val="250E62"/>
                </a:solidFill>
                <a:latin typeface="+mj-lt"/>
              </a:rPr>
              <a:t>www.rookvrijookjij.nl</a:t>
            </a:r>
          </a:p>
          <a:p>
            <a:pPr algn="ctr"/>
            <a:endParaRPr lang="nl-NL" sz="3600" b="1">
              <a:solidFill>
                <a:srgbClr val="250E62"/>
              </a:solidFill>
              <a:latin typeface="+mj-lt"/>
            </a:endParaRPr>
          </a:p>
          <a:p>
            <a:pPr marL="571500" indent="-571500" algn="ctr">
              <a:buFont typeface="Wingdings" panose="05000000000000000000" pitchFamily="2" charset="2"/>
              <a:buChar char="("/>
            </a:pPr>
            <a:r>
              <a:rPr lang="nl-NL" sz="3600" b="1">
                <a:solidFill>
                  <a:srgbClr val="250E62"/>
                </a:solidFill>
                <a:latin typeface="+mj-lt"/>
                <a:sym typeface="Wingdings" panose="05000000000000000000" pitchFamily="2" charset="2"/>
              </a:rPr>
              <a:t>076 88 95 195</a:t>
            </a:r>
          </a:p>
          <a:p>
            <a:pPr marL="571500" indent="-571500" algn="ctr">
              <a:buFont typeface="Wingdings" panose="05000000000000000000" pitchFamily="2" charset="2"/>
              <a:buChar char="("/>
            </a:pPr>
            <a:endParaRPr lang="nl-NL" sz="3600" b="1">
              <a:solidFill>
                <a:srgbClr val="250E62"/>
              </a:solidFill>
              <a:latin typeface="+mj-lt"/>
              <a:sym typeface="Wingdings" panose="05000000000000000000" pitchFamily="2" charset="2"/>
            </a:endParaRPr>
          </a:p>
          <a:p>
            <a:pPr algn="ctr"/>
            <a:r>
              <a:rPr lang="nl-NL" sz="3600" b="1">
                <a:solidFill>
                  <a:srgbClr val="250E62"/>
                </a:solidFill>
                <a:latin typeface="+mj-lt"/>
                <a:sym typeface="Wingdings" panose="05000000000000000000" pitchFamily="2" charset="2"/>
              </a:rPr>
              <a:t>Of vraag je arts of behandelaar om meer informatie</a:t>
            </a:r>
            <a:endParaRPr lang="nl-NL" sz="3600" b="1">
              <a:solidFill>
                <a:srgbClr val="250E62"/>
              </a:solidFill>
              <a:latin typeface="+mj-lt"/>
            </a:endParaRPr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F6ACB06D-6767-429A-B765-BAE930A83A6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497391" y="2796538"/>
            <a:ext cx="3255443" cy="3255443"/>
          </a:xfrm>
          <a:prstGeom prst="rect">
            <a:avLst/>
          </a:prstGeom>
        </p:spPr>
      </p:pic>
      <p:pic>
        <p:nvPicPr>
          <p:cNvPr id="7" name="Afbeelding 6" descr="Afbeelding met tekst, vectorafbeeldingen, teken&#10;&#10;Automatisch gegenereerde beschrijving">
            <a:extLst>
              <a:ext uri="{FF2B5EF4-FFF2-40B4-BE49-F238E27FC236}">
                <a16:creationId xmlns:a16="http://schemas.microsoft.com/office/drawing/2014/main" id="{B957AC8D-EE66-44A4-9FBB-B767C6A85BB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7149" y="1660634"/>
            <a:ext cx="3203200" cy="4367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8472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>
        <p:wipe/>
      </p:transition>
    </mc:Choice>
    <mc:Fallback xmlns="">
      <p:transition spd="slow" advClick="0" advTm="200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theme/theme1.xml><?xml version="1.0" encoding="utf-8"?>
<a:theme xmlns:a="http://schemas.openxmlformats.org/drawingml/2006/main" name="SineFuma - Diamodel">
  <a:themeElements>
    <a:clrScheme name="SineFuma">
      <a:dk1>
        <a:srgbClr val="240D62"/>
      </a:dk1>
      <a:lt1>
        <a:srgbClr val="FFFFFF"/>
      </a:lt1>
      <a:dk2>
        <a:srgbClr val="0071CE"/>
      </a:dk2>
      <a:lt2>
        <a:srgbClr val="FFFFFF"/>
      </a:lt2>
      <a:accent1>
        <a:srgbClr val="0071CE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240D62"/>
      </a:hlink>
      <a:folHlink>
        <a:srgbClr val="0071CE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C890986A411B40971C631EE8C137B8" ma:contentTypeVersion="16" ma:contentTypeDescription="Een nieuw document maken." ma:contentTypeScope="" ma:versionID="0a395ec27d5526da629cf0786a5fb81f">
  <xsd:schema xmlns:xsd="http://www.w3.org/2001/XMLSchema" xmlns:xs="http://www.w3.org/2001/XMLSchema" xmlns:p="http://schemas.microsoft.com/office/2006/metadata/properties" xmlns:ns2="d47f6e20-fe1b-416f-ba68-fc9113c3a06e" xmlns:ns3="0f9686b7-f50a-42e8-88fe-3aeb9608485b" targetNamespace="http://schemas.microsoft.com/office/2006/metadata/properties" ma:root="true" ma:fieldsID="4c6da50bc87424eb1e6349b002d76a05" ns2:_="" ns3:_="">
    <xsd:import namespace="d47f6e20-fe1b-416f-ba68-fc9113c3a06e"/>
    <xsd:import namespace="0f9686b7-f50a-42e8-88fe-3aeb9608485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7f6e20-fe1b-416f-ba68-fc9113c3a06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42696620-c0db-476b-88b9-2ca441ac6bbf}" ma:internalName="TaxCatchAll" ma:showField="CatchAllData" ma:web="d47f6e20-fe1b-416f-ba68-fc9113c3a0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9686b7-f50a-42e8-88fe-3aeb960848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Afbeeldingtags" ma:readOnly="false" ma:fieldId="{5cf76f15-5ced-4ddc-b409-7134ff3c332f}" ma:taxonomyMulti="true" ma:sspId="9a01b734-63b4-4bb4-bf7e-b61ad86f693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f9686b7-f50a-42e8-88fe-3aeb9608485b">
      <Terms xmlns="http://schemas.microsoft.com/office/infopath/2007/PartnerControls"/>
    </lcf76f155ced4ddcb4097134ff3c332f>
    <TaxCatchAll xmlns="d47f6e20-fe1b-416f-ba68-fc9113c3a06e" xsi:nil="true"/>
  </documentManagement>
</p:properties>
</file>

<file path=customXml/itemProps1.xml><?xml version="1.0" encoding="utf-8"?>
<ds:datastoreItem xmlns:ds="http://schemas.openxmlformats.org/officeDocument/2006/customXml" ds:itemID="{07F7CDCE-DB94-478C-8635-A2B0FEBB5CB1}">
  <ds:schemaRefs>
    <ds:schemaRef ds:uri="0f9686b7-f50a-42e8-88fe-3aeb9608485b"/>
    <ds:schemaRef ds:uri="d47f6e20-fe1b-416f-ba68-fc9113c3a06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9789153C-FF99-4CD5-B7C8-2AD19D1A063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E63767A-3307-4FBB-B546-9710A4805EEE}">
  <ds:schemaRefs>
    <ds:schemaRef ds:uri="0f9686b7-f50a-42e8-88fe-3aeb9608485b"/>
    <ds:schemaRef ds:uri="d47f6e20-fe1b-416f-ba68-fc9113c3a06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121</Words>
  <Application>Microsoft Office PowerPoint</Application>
  <PresentationFormat>Breedbeeld</PresentationFormat>
  <Paragraphs>26</Paragraphs>
  <Slides>4</Slides>
  <Notes>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Ubuntu</vt:lpstr>
      <vt:lpstr>Wingdings</vt:lpstr>
      <vt:lpstr>SineFuma - Diamodel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UMC Utrecht  Rookvrij!</dc:title>
  <dc:creator>Maaike van Kessel-Nagelhout | SineFuma</dc:creator>
  <cp:lastModifiedBy>Manon Graauwmans | Sinefuma</cp:lastModifiedBy>
  <cp:revision>2</cp:revision>
  <dcterms:created xsi:type="dcterms:W3CDTF">2018-11-09T19:08:07Z</dcterms:created>
  <dcterms:modified xsi:type="dcterms:W3CDTF">2023-01-06T11:30:22Z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0x01010063C890986A411B40971C631EE8C137B8</vt:lpwstr>
  </property>
  <property fmtid="{D5CDD505-2E9C-101B-9397-08002B2CF9AE}" pid="3" name="MediaServiceImageTags">
    <vt:lpwstr/>
  </property>
</Properties>
</file>