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61" r:id="rId3"/>
    <p:sldId id="262" r:id="rId4"/>
    <p:sldId id="263" r:id="rId5"/>
    <p:sldId id="273" r:id="rId6"/>
    <p:sldId id="271" r:id="rId7"/>
    <p:sldId id="260" r:id="rId8"/>
    <p:sldId id="272" r:id="rId9"/>
    <p:sldId id="264" r:id="rId10"/>
    <p:sldId id="282" r:id="rId11"/>
    <p:sldId id="267" r:id="rId12"/>
    <p:sldId id="268" r:id="rId13"/>
    <p:sldId id="269" r:id="rId14"/>
    <p:sldId id="276" r:id="rId15"/>
    <p:sldId id="270" r:id="rId16"/>
    <p:sldId id="274" r:id="rId17"/>
    <p:sldId id="275" r:id="rId18"/>
    <p:sldId id="278" r:id="rId19"/>
    <p:sldId id="284" r:id="rId20"/>
    <p:sldId id="280" r:id="rId21"/>
    <p:sldId id="281" r:id="rId22"/>
    <p:sldId id="283" r:id="rId23"/>
    <p:sldId id="265" r:id="rId24"/>
    <p:sldId id="277" r:id="rId25"/>
  </p:sldIdLst>
  <p:sldSz cx="12192000" cy="6858000"/>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63" autoAdjust="0"/>
    <p:restoredTop sz="94660"/>
  </p:normalViewPr>
  <p:slideViewPr>
    <p:cSldViewPr snapToGrid="0">
      <p:cViewPr varScale="1">
        <p:scale>
          <a:sx n="107" d="100"/>
          <a:sy n="107" d="100"/>
        </p:scale>
        <p:origin x="378" y="102"/>
      </p:cViewPr>
      <p:guideLst/>
    </p:cSldViewPr>
  </p:slideViewPr>
  <p:notesTextViewPr>
    <p:cViewPr>
      <p:scale>
        <a:sx n="3" d="2"/>
        <a:sy n="3" d="2"/>
      </p:scale>
      <p:origin x="0" y="0"/>
    </p:cViewPr>
  </p:notesTextViewPr>
  <p:sorterViewPr>
    <p:cViewPr varScale="1">
      <p:scale>
        <a:sx n="100" d="100"/>
        <a:sy n="100" d="100"/>
      </p:scale>
      <p:origin x="0" y="-21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92963" y="274638"/>
            <a:ext cx="11289437" cy="675857"/>
          </a:xfrm>
          <a:prstGeom prst="rect">
            <a:avLst/>
          </a:prstGeom>
        </p:spPr>
        <p:txBody>
          <a:bodyPr/>
          <a:lstStyle>
            <a:lvl1pPr>
              <a:defRPr sz="4000" b="1" cap="all" baseline="0">
                <a:solidFill>
                  <a:srgbClr val="FF0000"/>
                </a:solidFill>
                <a:latin typeface="+mn-lt"/>
              </a:defRPr>
            </a:lvl1pPr>
          </a:lstStyle>
          <a:p>
            <a:r>
              <a:rPr kumimoji="0" lang="nl-NL" dirty="0"/>
              <a:t>Klik om de stijl te bewerken</a:t>
            </a:r>
            <a:endParaRPr kumimoji="0" lang="en-US" dirty="0"/>
          </a:p>
        </p:txBody>
      </p:sp>
      <p:sp>
        <p:nvSpPr>
          <p:cNvPr id="8" name="Tijdelijke aanduiding voor inhoud 7"/>
          <p:cNvSpPr>
            <a:spLocks noGrp="1"/>
          </p:cNvSpPr>
          <p:nvPr>
            <p:ph sz="quarter" idx="1"/>
          </p:nvPr>
        </p:nvSpPr>
        <p:spPr>
          <a:xfrm>
            <a:off x="292963" y="1447800"/>
            <a:ext cx="7279689" cy="3569368"/>
          </a:xfrm>
          <a:prstGeom prst="rect">
            <a:avLst/>
          </a:prstGeom>
        </p:spPr>
        <p:txBody>
          <a:bodyPr vert="horz"/>
          <a:lstStyle>
            <a:lvl1pPr>
              <a:lnSpc>
                <a:spcPct val="100000"/>
              </a:lnSpc>
              <a:spcBef>
                <a:spcPts val="0"/>
              </a:spcBef>
              <a:defRPr sz="2200" baseline="0">
                <a:latin typeface="Calibri" panose="020F0502020204030204" pitchFamily="34" charset="0"/>
              </a:defRPr>
            </a:lvl1pPr>
          </a:lstStyle>
          <a:p>
            <a:pPr lvl="0" eaLnBrk="1" latinLnBrk="0" hangingPunct="1"/>
            <a:r>
              <a:rPr lang="nl-NL" dirty="0"/>
              <a:t>Klik om de modelstijlen te bewerken</a:t>
            </a:r>
          </a:p>
          <a:p>
            <a:pPr lvl="1" eaLnBrk="1" latinLnBrk="0" hangingPunct="1"/>
            <a:r>
              <a:rPr lang="nl-NL" dirty="0"/>
              <a:t>Tweede niveau</a:t>
            </a:r>
          </a:p>
          <a:p>
            <a:pPr lvl="2" eaLnBrk="1" latinLnBrk="0" hangingPunct="1"/>
            <a:r>
              <a:rPr lang="nl-NL" dirty="0"/>
              <a:t>Derde niveau</a:t>
            </a:r>
          </a:p>
          <a:p>
            <a:pPr lvl="3" eaLnBrk="1" latinLnBrk="0" hangingPunct="1"/>
            <a:r>
              <a:rPr lang="nl-NL" dirty="0"/>
              <a:t>Vierde niveau</a:t>
            </a:r>
          </a:p>
          <a:p>
            <a:pPr lvl="4" eaLnBrk="1" latinLnBrk="0" hangingPunct="1"/>
            <a:r>
              <a:rPr lang="nl-NL" dirty="0"/>
              <a:t>Vijfde niveau</a:t>
            </a:r>
            <a:endParaRPr kumimoji="0" lang="en-US" dirty="0"/>
          </a:p>
        </p:txBody>
      </p:sp>
      <p:sp>
        <p:nvSpPr>
          <p:cNvPr id="4" name="Tijdelijke aanduiding voor inhoud 7">
            <a:extLst>
              <a:ext uri="{FF2B5EF4-FFF2-40B4-BE49-F238E27FC236}">
                <a16:creationId xmlns:a16="http://schemas.microsoft.com/office/drawing/2014/main" id="{77A33BD7-F3F3-4A2B-B703-B533AEB93AFE}"/>
              </a:ext>
            </a:extLst>
          </p:cNvPr>
          <p:cNvSpPr>
            <a:spLocks noGrp="1"/>
          </p:cNvSpPr>
          <p:nvPr>
            <p:ph sz="quarter" idx="10"/>
          </p:nvPr>
        </p:nvSpPr>
        <p:spPr>
          <a:xfrm>
            <a:off x="7688062" y="1447799"/>
            <a:ext cx="3894338" cy="3208419"/>
          </a:xfrm>
          <a:prstGeom prst="rect">
            <a:avLst/>
          </a:prstGeom>
        </p:spPr>
        <p:txBody>
          <a:bodyPr vert="horz"/>
          <a:lstStyle/>
          <a:p>
            <a:pPr lvl="0" eaLnBrk="1" latinLnBrk="0" hangingPunct="1"/>
            <a:r>
              <a:rPr lang="nl-NL" dirty="0"/>
              <a:t>Klik om de modelstijlen te bewerken</a:t>
            </a:r>
          </a:p>
          <a:p>
            <a:pPr lvl="1" eaLnBrk="1" latinLnBrk="0" hangingPunct="1"/>
            <a:r>
              <a:rPr lang="nl-NL" dirty="0"/>
              <a:t>Tweede niveau</a:t>
            </a:r>
          </a:p>
          <a:p>
            <a:pPr lvl="2" eaLnBrk="1" latinLnBrk="0" hangingPunct="1"/>
            <a:r>
              <a:rPr lang="nl-NL" dirty="0"/>
              <a:t>Derde niveau</a:t>
            </a:r>
          </a:p>
          <a:p>
            <a:pPr lvl="3" eaLnBrk="1" latinLnBrk="0" hangingPunct="1"/>
            <a:r>
              <a:rPr lang="nl-NL" dirty="0"/>
              <a:t>Vierde niveau</a:t>
            </a:r>
          </a:p>
          <a:p>
            <a:pPr lvl="4" eaLnBrk="1" latinLnBrk="0" hangingPunct="1"/>
            <a:r>
              <a:rPr lang="nl-NL" dirty="0"/>
              <a:t>Vijfde niveau</a:t>
            </a:r>
            <a:endParaRPr kumimoji="0" lang="en-US" dirty="0"/>
          </a:p>
        </p:txBody>
      </p:sp>
      <p:cxnSp>
        <p:nvCxnSpPr>
          <p:cNvPr id="5" name="Rechte verbindingslijn 4">
            <a:extLst>
              <a:ext uri="{FF2B5EF4-FFF2-40B4-BE49-F238E27FC236}">
                <a16:creationId xmlns:a16="http://schemas.microsoft.com/office/drawing/2014/main" id="{F109EA54-4C92-42F8-A532-E90D0C29A498}"/>
              </a:ext>
            </a:extLst>
          </p:cNvPr>
          <p:cNvCxnSpPr/>
          <p:nvPr userDrawn="1"/>
        </p:nvCxnSpPr>
        <p:spPr>
          <a:xfrm>
            <a:off x="0" y="950495"/>
            <a:ext cx="12192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9298050"/>
      </p:ext>
    </p:extLst>
  </p:cSld>
  <p:clrMapOvr>
    <a:masterClrMapping/>
  </p:clrMapOvr>
  <mc:AlternateContent xmlns:mc="http://schemas.openxmlformats.org/markup-compatibility/2006">
    <mc:Choice xmlns:p14="http://schemas.microsoft.com/office/powerpoint/2010/main" Requires="p14">
      <p:transition spd="slow" p14:dur="1500" advClick="0" advTm="15000">
        <p:pull/>
      </p:transition>
    </mc:Choice>
    <mc:Fallback>
      <p:transition spd="slow" advClick="0" advTm="15000">
        <p:pull/>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4" name="Afbeelding 3" descr="Afbeelding met binnen, kop, sluiten&#10;&#10;Automatisch gegenereerde beschrijving">
            <a:extLst>
              <a:ext uri="{FF2B5EF4-FFF2-40B4-BE49-F238E27FC236}">
                <a16:creationId xmlns:a16="http://schemas.microsoft.com/office/drawing/2014/main" id="{95E89CF5-130A-4B14-A14E-C51B2FE24F2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2983" t="45385" r="2757" b="35661"/>
          <a:stretch/>
        </p:blipFill>
        <p:spPr>
          <a:xfrm>
            <a:off x="0" y="5029199"/>
            <a:ext cx="12196009" cy="1828801"/>
          </a:xfrm>
          <a:prstGeom prst="rect">
            <a:avLst/>
          </a:prstGeom>
        </p:spPr>
      </p:pic>
      <p:pic>
        <p:nvPicPr>
          <p:cNvPr id="6" name="Afbeelding 5" descr="Afbeelding met pijl&#10;&#10;Automatisch gegenereerde beschrijving">
            <a:extLst>
              <a:ext uri="{FF2B5EF4-FFF2-40B4-BE49-F238E27FC236}">
                <a16:creationId xmlns:a16="http://schemas.microsoft.com/office/drawing/2014/main" id="{B881F1E5-0604-4216-A23E-7A16B78FA5C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68124" y="5707111"/>
            <a:ext cx="2023876" cy="1105847"/>
          </a:xfrm>
          <a:prstGeom prst="rect">
            <a:avLst/>
          </a:prstGeom>
        </p:spPr>
      </p:pic>
      <p:sp>
        <p:nvSpPr>
          <p:cNvPr id="12" name="Tekstvak 11"/>
          <p:cNvSpPr txBox="1"/>
          <p:nvPr userDrawn="1"/>
        </p:nvSpPr>
        <p:spPr>
          <a:xfrm>
            <a:off x="5144906" y="5998424"/>
            <a:ext cx="1977849" cy="523220"/>
          </a:xfrm>
          <a:prstGeom prst="rect">
            <a:avLst/>
          </a:prstGeom>
          <a:noFill/>
        </p:spPr>
        <p:txBody>
          <a:bodyPr wrap="none" rtlCol="0">
            <a:spAutoFit/>
          </a:bodyPr>
          <a:lstStyle/>
          <a:p>
            <a:r>
              <a:rPr lang="nl-NL" sz="2800" b="1" dirty="0">
                <a:solidFill>
                  <a:srgbClr val="FF0000"/>
                </a:solidFill>
                <a:latin typeface="Calibri" panose="020F0502020204030204" pitchFamily="34" charset="0"/>
                <a:cs typeface="Calibri" panose="020F0502020204030204" pitchFamily="34" charset="0"/>
              </a:rPr>
              <a:t>www.salt.nl</a:t>
            </a:r>
          </a:p>
        </p:txBody>
      </p:sp>
      <p:sp>
        <p:nvSpPr>
          <p:cNvPr id="5" name="Rechthoek 4">
            <a:extLst>
              <a:ext uri="{FF2B5EF4-FFF2-40B4-BE49-F238E27FC236}">
                <a16:creationId xmlns:a16="http://schemas.microsoft.com/office/drawing/2014/main" id="{951FE057-6D99-4937-BD30-F24B7589E0C3}"/>
              </a:ext>
            </a:extLst>
          </p:cNvPr>
          <p:cNvSpPr/>
          <p:nvPr userDrawn="1"/>
        </p:nvSpPr>
        <p:spPr>
          <a:xfrm>
            <a:off x="0" y="5034452"/>
            <a:ext cx="12192000" cy="44406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371651613"/>
      </p:ext>
    </p:extLst>
  </p:cSld>
  <p:clrMap bg1="lt1" tx1="dk1" bg2="lt2" tx2="dk2" accent1="accent1" accent2="accent2" accent3="accent3" accent4="accent4" accent5="accent5" accent6="accent6" hlink="hlink" folHlink="folHlink"/>
  <p:sldLayoutIdLst>
    <p:sldLayoutId id="2147483676" r:id="rId1"/>
  </p:sldLayoutIdLst>
  <mc:AlternateContent xmlns:mc="http://schemas.openxmlformats.org/markup-compatibility/2006">
    <mc:Choice xmlns:p14="http://schemas.microsoft.com/office/powerpoint/2010/main" Requires="p14">
      <p:transition spd="slow" p14:dur="1500" advClick="0" advTm="15000">
        <p:pull/>
      </p:transition>
    </mc:Choice>
    <mc:Fallback>
      <p:transition spd="slow" advClick="0" advTm="15000">
        <p:pull/>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0EBC6D-903D-4B69-8F45-F72DCBD185CE}"/>
              </a:ext>
            </a:extLst>
          </p:cNvPr>
          <p:cNvSpPr>
            <a:spLocks noGrp="1"/>
          </p:cNvSpPr>
          <p:nvPr>
            <p:ph type="title"/>
          </p:nvPr>
        </p:nvSpPr>
        <p:spPr/>
        <p:txBody>
          <a:bodyPr/>
          <a:lstStyle/>
          <a:p>
            <a:r>
              <a:rPr lang="nl-NL" dirty="0"/>
              <a:t>Eigen risico bij zorgverzekering</a:t>
            </a:r>
          </a:p>
        </p:txBody>
      </p:sp>
      <p:sp>
        <p:nvSpPr>
          <p:cNvPr id="3" name="Tijdelijke aanduiding voor inhoud 2">
            <a:extLst>
              <a:ext uri="{FF2B5EF4-FFF2-40B4-BE49-F238E27FC236}">
                <a16:creationId xmlns:a16="http://schemas.microsoft.com/office/drawing/2014/main" id="{935841E3-CCEE-45D4-A2C7-B925EEB10985}"/>
              </a:ext>
            </a:extLst>
          </p:cNvPr>
          <p:cNvSpPr>
            <a:spLocks noGrp="1"/>
          </p:cNvSpPr>
          <p:nvPr>
            <p:ph sz="quarter" idx="1"/>
          </p:nvPr>
        </p:nvSpPr>
        <p:spPr/>
        <p:txBody>
          <a:bodyPr/>
          <a:lstStyle/>
          <a:p>
            <a:r>
              <a:rPr lang="nl-NL" dirty="0"/>
              <a:t>Van alle Nederlanders mijdt 18% weleens zorg vanwege het eigen risico (Bron: Onderzoek TNS NIPO).</a:t>
            </a:r>
          </a:p>
          <a:p>
            <a:endParaRPr lang="nl-NL" dirty="0"/>
          </a:p>
          <a:p>
            <a:r>
              <a:rPr lang="nl-NL" dirty="0"/>
              <a:t>Dat is behoorlijk zorgwekkend, want veel van deze mensen geven zelf aan dat het uitstellen van het doktersbezoek uiteindelijk tot ernstigere gezondheidsproblemen heeft geleid. </a:t>
            </a:r>
          </a:p>
          <a:p>
            <a:endParaRPr lang="nl-NL" dirty="0"/>
          </a:p>
          <a:p>
            <a:r>
              <a:rPr lang="nl-NL" dirty="0"/>
              <a:t>Het eigen risico blijft in 2022 gelijk (€ 385). De huisarts valt niet onder uw eigen risico; maar laboratoriumonderzoek, de specialist of spoedeisende hulp wel.</a:t>
            </a:r>
          </a:p>
        </p:txBody>
      </p:sp>
      <p:pic>
        <p:nvPicPr>
          <p:cNvPr id="6" name="Tijdelijke aanduiding voor inhoud 5" descr="Afbeelding met gestapeld&#10;&#10;Automatisch gegenereerde beschrijving">
            <a:extLst>
              <a:ext uri="{FF2B5EF4-FFF2-40B4-BE49-F238E27FC236}">
                <a16:creationId xmlns:a16="http://schemas.microsoft.com/office/drawing/2014/main" id="{814222C9-CF3E-4713-876A-8B58C92E1A6A}"/>
              </a:ext>
            </a:extLst>
          </p:cNvPr>
          <p:cNvPicPr>
            <a:picLocks noGrp="1" noChangeAspect="1"/>
          </p:cNvPicPr>
          <p:nvPr>
            <p:ph sz="quarter" idx="10"/>
          </p:nvPr>
        </p:nvPicPr>
        <p:blipFill>
          <a:blip r:embed="rId2" cstate="print">
            <a:extLst>
              <a:ext uri="{28A0092B-C50C-407E-A947-70E740481C1C}">
                <a14:useLocalDpi xmlns:a14="http://schemas.microsoft.com/office/drawing/2010/main" val="0"/>
              </a:ext>
            </a:extLst>
          </a:blip>
          <a:stretch>
            <a:fillRect/>
          </a:stretch>
        </p:blipFill>
        <p:spPr>
          <a:xfrm>
            <a:off x="7688263" y="1447801"/>
            <a:ext cx="3894137" cy="2902214"/>
          </a:xfrm>
        </p:spPr>
      </p:pic>
    </p:spTree>
    <p:extLst>
      <p:ext uri="{BB962C8B-B14F-4D97-AF65-F5344CB8AC3E}">
        <p14:creationId xmlns:p14="http://schemas.microsoft.com/office/powerpoint/2010/main" val="1267226189"/>
      </p:ext>
    </p:extLst>
  </p:cSld>
  <p:clrMapOvr>
    <a:masterClrMapping/>
  </p:clrMapOvr>
  <mc:AlternateContent xmlns:mc="http://schemas.openxmlformats.org/markup-compatibility/2006">
    <mc:Choice xmlns:p14="http://schemas.microsoft.com/office/powerpoint/2010/main" Requires="p14">
      <p:transition spd="slow" p14:dur="1500" advClick="0" advTm="20000">
        <p:pull/>
      </p:transition>
    </mc:Choice>
    <mc:Fallback>
      <p:transition spd="slow" advClick="0" advTm="20000">
        <p:pull/>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01E94C-CFD8-4A24-AC0F-8423F38F9217}"/>
              </a:ext>
            </a:extLst>
          </p:cNvPr>
          <p:cNvSpPr>
            <a:spLocks noGrp="1"/>
          </p:cNvSpPr>
          <p:nvPr>
            <p:ph type="title"/>
          </p:nvPr>
        </p:nvSpPr>
        <p:spPr/>
        <p:txBody>
          <a:bodyPr/>
          <a:lstStyle/>
          <a:p>
            <a:r>
              <a:rPr lang="nl-NL" dirty="0"/>
              <a:t>Neemt u plaats</a:t>
            </a:r>
          </a:p>
        </p:txBody>
      </p:sp>
      <p:sp>
        <p:nvSpPr>
          <p:cNvPr id="3" name="Tijdelijke aanduiding voor inhoud 2">
            <a:extLst>
              <a:ext uri="{FF2B5EF4-FFF2-40B4-BE49-F238E27FC236}">
                <a16:creationId xmlns:a16="http://schemas.microsoft.com/office/drawing/2014/main" id="{0F0B4039-67D2-4641-8A6F-6DB854F026C4}"/>
              </a:ext>
            </a:extLst>
          </p:cNvPr>
          <p:cNvSpPr>
            <a:spLocks noGrp="1"/>
          </p:cNvSpPr>
          <p:nvPr>
            <p:ph sz="quarter" idx="1"/>
          </p:nvPr>
        </p:nvSpPr>
        <p:spPr/>
        <p:txBody>
          <a:bodyPr/>
          <a:lstStyle/>
          <a:p>
            <a:r>
              <a:rPr lang="nl-NL" dirty="0"/>
              <a:t>Heeft u een afspraak voor een onderzoek of komt u voor bloedafname?</a:t>
            </a:r>
          </a:p>
          <a:p>
            <a:r>
              <a:rPr lang="nl-NL" dirty="0"/>
              <a:t>U kunt plaatsnemen in de wachtruimte, vooraf melden is niet nodig.</a:t>
            </a:r>
          </a:p>
          <a:p>
            <a:r>
              <a:rPr lang="nl-NL" dirty="0"/>
              <a:t>Heeft u uw legitimatiebewijs meegenomen?</a:t>
            </a:r>
          </a:p>
        </p:txBody>
      </p:sp>
      <p:pic>
        <p:nvPicPr>
          <p:cNvPr id="6" name="Tijdelijke aanduiding voor inhoud 5" descr="Afbeelding met muur, binnen, plafond, tafel&#10;&#10;Automatisch gegenereerde beschrijving">
            <a:extLst>
              <a:ext uri="{FF2B5EF4-FFF2-40B4-BE49-F238E27FC236}">
                <a16:creationId xmlns:a16="http://schemas.microsoft.com/office/drawing/2014/main" id="{09D11624-4EF3-4500-ACF5-646FB0546F74}"/>
              </a:ext>
            </a:extLst>
          </p:cNvPr>
          <p:cNvPicPr>
            <a:picLocks noGrp="1" noChangeAspect="1"/>
          </p:cNvPicPr>
          <p:nvPr>
            <p:ph sz="quarter" idx="10"/>
          </p:nvPr>
        </p:nvPicPr>
        <p:blipFill rotWithShape="1">
          <a:blip r:embed="rId2" cstate="print">
            <a:extLst>
              <a:ext uri="{28A0092B-C50C-407E-A947-70E740481C1C}">
                <a14:useLocalDpi xmlns:a14="http://schemas.microsoft.com/office/drawing/2010/main" val="0"/>
              </a:ext>
            </a:extLst>
          </a:blip>
          <a:srcRect l="12060" b="5262"/>
          <a:stretch/>
        </p:blipFill>
        <p:spPr>
          <a:xfrm>
            <a:off x="7681719" y="1447801"/>
            <a:ext cx="3900681" cy="2801470"/>
          </a:xfrm>
        </p:spPr>
      </p:pic>
    </p:spTree>
    <p:extLst>
      <p:ext uri="{BB962C8B-B14F-4D97-AF65-F5344CB8AC3E}">
        <p14:creationId xmlns:p14="http://schemas.microsoft.com/office/powerpoint/2010/main" val="328798686"/>
      </p:ext>
    </p:extLst>
  </p:cSld>
  <p:clrMapOvr>
    <a:masterClrMapping/>
  </p:clrMapOvr>
  <mc:AlternateContent xmlns:mc="http://schemas.openxmlformats.org/markup-compatibility/2006">
    <mc:Choice xmlns:p14="http://schemas.microsoft.com/office/powerpoint/2010/main" Requires="p14">
      <p:transition spd="slow" p14:dur="1500" advClick="0" advTm="20000">
        <p:pull/>
      </p:transition>
    </mc:Choice>
    <mc:Fallback>
      <p:transition spd="slow" advClick="0" advTm="20000">
        <p:pull/>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73D54C-A286-41C1-AC88-2B80C657A544}"/>
              </a:ext>
            </a:extLst>
          </p:cNvPr>
          <p:cNvSpPr>
            <a:spLocks noGrp="1"/>
          </p:cNvSpPr>
          <p:nvPr>
            <p:ph type="title"/>
          </p:nvPr>
        </p:nvSpPr>
        <p:spPr/>
        <p:txBody>
          <a:bodyPr/>
          <a:lstStyle/>
          <a:p>
            <a:r>
              <a:rPr lang="nl-NL" dirty="0"/>
              <a:t>Fundusfotografie (netvlies)</a:t>
            </a:r>
          </a:p>
        </p:txBody>
      </p:sp>
      <p:sp>
        <p:nvSpPr>
          <p:cNvPr id="3" name="Tijdelijke aanduiding voor inhoud 2">
            <a:extLst>
              <a:ext uri="{FF2B5EF4-FFF2-40B4-BE49-F238E27FC236}">
                <a16:creationId xmlns:a16="http://schemas.microsoft.com/office/drawing/2014/main" id="{FECB47FA-1C98-4A44-9F19-131891F91EFD}"/>
              </a:ext>
            </a:extLst>
          </p:cNvPr>
          <p:cNvSpPr>
            <a:spLocks noGrp="1"/>
          </p:cNvSpPr>
          <p:nvPr>
            <p:ph sz="quarter" idx="1"/>
          </p:nvPr>
        </p:nvSpPr>
        <p:spPr/>
        <p:txBody>
          <a:bodyPr/>
          <a:lstStyle/>
          <a:p>
            <a:r>
              <a:rPr lang="nl-NL" dirty="0"/>
              <a:t>Bij diabetespatiënten kunnen afwijkingen aan het netvlies van de ogen optreden waardoor </a:t>
            </a:r>
            <a:r>
              <a:rPr lang="nl-NL"/>
              <a:t>het zicht </a:t>
            </a:r>
            <a:r>
              <a:rPr lang="nl-NL" dirty="0"/>
              <a:t>kan verminderen.</a:t>
            </a:r>
          </a:p>
          <a:p>
            <a:endParaRPr lang="nl-NL" dirty="0"/>
          </a:p>
          <a:p>
            <a:r>
              <a:rPr lang="nl-NL" dirty="0"/>
              <a:t>Bij SALT worden ter controle fundusfoto’s gemaakt van het netvlies. Deze foto’s worden beoordeeld door (regionale) oogartsen.</a:t>
            </a:r>
          </a:p>
          <a:p>
            <a:r>
              <a:rPr lang="nl-NL" dirty="0"/>
              <a:t>Beschadigingen aan het netvlies kunnen zo tijdig worden opgespoord en behandeld. </a:t>
            </a:r>
          </a:p>
        </p:txBody>
      </p:sp>
      <p:pic>
        <p:nvPicPr>
          <p:cNvPr id="6" name="Tijdelijke aanduiding voor inhoud 5" descr="Afbeelding met persoon, binnen, dragen, hoofdtooi&#10;&#10;Automatisch gegenereerde beschrijving">
            <a:extLst>
              <a:ext uri="{FF2B5EF4-FFF2-40B4-BE49-F238E27FC236}">
                <a16:creationId xmlns:a16="http://schemas.microsoft.com/office/drawing/2014/main" id="{75F124BF-7CC8-4F16-B57C-620EEDAC5297}"/>
              </a:ext>
            </a:extLst>
          </p:cNvPr>
          <p:cNvPicPr>
            <a:picLocks noGrp="1" noChangeAspect="1"/>
          </p:cNvPicPr>
          <p:nvPr>
            <p:ph sz="quarter" idx="10"/>
          </p:nvPr>
        </p:nvPicPr>
        <p:blipFill>
          <a:blip r:embed="rId2" cstate="print">
            <a:extLst>
              <a:ext uri="{28A0092B-C50C-407E-A947-70E740481C1C}">
                <a14:useLocalDpi xmlns:a14="http://schemas.microsoft.com/office/drawing/2010/main" val="0"/>
              </a:ext>
            </a:extLst>
          </a:blip>
          <a:stretch>
            <a:fillRect/>
          </a:stretch>
        </p:blipFill>
        <p:spPr>
          <a:xfrm>
            <a:off x="7688263" y="1447800"/>
            <a:ext cx="3894137" cy="2885211"/>
          </a:xfrm>
        </p:spPr>
      </p:pic>
    </p:spTree>
    <p:extLst>
      <p:ext uri="{BB962C8B-B14F-4D97-AF65-F5344CB8AC3E}">
        <p14:creationId xmlns:p14="http://schemas.microsoft.com/office/powerpoint/2010/main" val="3016944543"/>
      </p:ext>
    </p:extLst>
  </p:cSld>
  <p:clrMapOvr>
    <a:masterClrMapping/>
  </p:clrMapOvr>
  <mc:AlternateContent xmlns:mc="http://schemas.openxmlformats.org/markup-compatibility/2006">
    <mc:Choice xmlns:p14="http://schemas.microsoft.com/office/powerpoint/2010/main" Requires="p14">
      <p:transition spd="slow" p14:dur="1500" advClick="0" advTm="20000">
        <p:pull/>
      </p:transition>
    </mc:Choice>
    <mc:Fallback>
      <p:transition spd="slow" advClick="0" advTm="20000">
        <p:pull/>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ED6EE6-D8AF-4243-9A93-74AF98D988B0}"/>
              </a:ext>
            </a:extLst>
          </p:cNvPr>
          <p:cNvSpPr>
            <a:spLocks noGrp="1"/>
          </p:cNvSpPr>
          <p:nvPr>
            <p:ph type="title"/>
          </p:nvPr>
        </p:nvSpPr>
        <p:spPr/>
        <p:txBody>
          <a:bodyPr/>
          <a:lstStyle/>
          <a:p>
            <a:r>
              <a:rPr lang="nl-NL" dirty="0"/>
              <a:t>Huisbezoek</a:t>
            </a:r>
          </a:p>
        </p:txBody>
      </p:sp>
      <p:sp>
        <p:nvSpPr>
          <p:cNvPr id="3" name="Tijdelijke aanduiding voor inhoud 2">
            <a:extLst>
              <a:ext uri="{FF2B5EF4-FFF2-40B4-BE49-F238E27FC236}">
                <a16:creationId xmlns:a16="http://schemas.microsoft.com/office/drawing/2014/main" id="{87276B9C-4413-4B2A-884E-AAA8DCFF3715}"/>
              </a:ext>
            </a:extLst>
          </p:cNvPr>
          <p:cNvSpPr>
            <a:spLocks noGrp="1"/>
          </p:cNvSpPr>
          <p:nvPr>
            <p:ph sz="quarter" idx="1"/>
          </p:nvPr>
        </p:nvSpPr>
        <p:spPr/>
        <p:txBody>
          <a:bodyPr/>
          <a:lstStyle/>
          <a:p>
            <a:r>
              <a:rPr lang="nl-NL" b="0" i="0" dirty="0">
                <a:solidFill>
                  <a:srgbClr val="333333"/>
                </a:solidFill>
                <a:effectLst/>
                <a:latin typeface="+mn-lt"/>
              </a:rPr>
              <a:t>Voor mensen die bedlegerig zijn of ernstig immobiel komt SALT graag aan huis.</a:t>
            </a:r>
          </a:p>
          <a:p>
            <a:endParaRPr lang="nl-NL" dirty="0">
              <a:solidFill>
                <a:srgbClr val="333333"/>
              </a:solidFill>
              <a:latin typeface="+mn-lt"/>
            </a:endParaRPr>
          </a:p>
          <a:p>
            <a:r>
              <a:rPr lang="nl-NL" dirty="0">
                <a:solidFill>
                  <a:srgbClr val="333333"/>
                </a:solidFill>
                <a:latin typeface="+mn-lt"/>
              </a:rPr>
              <a:t>Uw huisarts kan dit voor u aanvragen.</a:t>
            </a:r>
            <a:endParaRPr lang="nl-NL" dirty="0">
              <a:latin typeface="+mn-lt"/>
            </a:endParaRPr>
          </a:p>
        </p:txBody>
      </p:sp>
      <p:pic>
        <p:nvPicPr>
          <p:cNvPr id="8" name="Tijdelijke aanduiding voor inhoud 7" descr="Afbeelding met gebouw, buiten, lucht, zuilenrij&#10;&#10;Automatisch gegenereerde beschrijving">
            <a:extLst>
              <a:ext uri="{FF2B5EF4-FFF2-40B4-BE49-F238E27FC236}">
                <a16:creationId xmlns:a16="http://schemas.microsoft.com/office/drawing/2014/main" id="{192F0BAE-437B-448C-9AEC-2B3EEC317E00}"/>
              </a:ext>
            </a:extLst>
          </p:cNvPr>
          <p:cNvPicPr>
            <a:picLocks noGrp="1" noChangeAspect="1"/>
          </p:cNvPicPr>
          <p:nvPr>
            <p:ph sz="quarter" idx="10"/>
          </p:nvPr>
        </p:nvPicPr>
        <p:blipFill rotWithShape="1">
          <a:blip r:embed="rId2" cstate="print">
            <a:extLst>
              <a:ext uri="{28A0092B-C50C-407E-A947-70E740481C1C}">
                <a14:useLocalDpi xmlns:a14="http://schemas.microsoft.com/office/drawing/2010/main" val="0"/>
              </a:ext>
            </a:extLst>
          </a:blip>
          <a:srcRect l="6487" t="43667" r="44079" b="-208"/>
          <a:stretch/>
        </p:blipFill>
        <p:spPr>
          <a:xfrm>
            <a:off x="7710277" y="1447800"/>
            <a:ext cx="3872123" cy="2952492"/>
          </a:xfrm>
        </p:spPr>
      </p:pic>
    </p:spTree>
    <p:extLst>
      <p:ext uri="{BB962C8B-B14F-4D97-AF65-F5344CB8AC3E}">
        <p14:creationId xmlns:p14="http://schemas.microsoft.com/office/powerpoint/2010/main" val="2863512230"/>
      </p:ext>
    </p:extLst>
  </p:cSld>
  <p:clrMapOvr>
    <a:masterClrMapping/>
  </p:clrMapOvr>
  <mc:AlternateContent xmlns:mc="http://schemas.openxmlformats.org/markup-compatibility/2006">
    <mc:Choice xmlns:p14="http://schemas.microsoft.com/office/powerpoint/2010/main" Requires="p14">
      <p:transition spd="slow" p14:dur="1500" advClick="0" advTm="20000">
        <p:pull/>
      </p:transition>
    </mc:Choice>
    <mc:Fallback>
      <p:transition spd="slow" advClick="0" advTm="20000">
        <p:pull/>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C265AC-42E6-4630-9B9C-B5BE42DEB68D}"/>
              </a:ext>
            </a:extLst>
          </p:cNvPr>
          <p:cNvSpPr>
            <a:spLocks noGrp="1"/>
          </p:cNvSpPr>
          <p:nvPr>
            <p:ph type="title"/>
          </p:nvPr>
        </p:nvSpPr>
        <p:spPr/>
        <p:txBody>
          <a:bodyPr/>
          <a:lstStyle/>
          <a:p>
            <a:r>
              <a:rPr lang="nl-NL" dirty="0"/>
              <a:t>Meer vrijheid door zelf meten</a:t>
            </a:r>
          </a:p>
        </p:txBody>
      </p:sp>
      <p:sp>
        <p:nvSpPr>
          <p:cNvPr id="3" name="Tijdelijke aanduiding voor inhoud 2">
            <a:extLst>
              <a:ext uri="{FF2B5EF4-FFF2-40B4-BE49-F238E27FC236}">
                <a16:creationId xmlns:a16="http://schemas.microsoft.com/office/drawing/2014/main" id="{CDDA571C-4B40-40B9-A023-1E5A27D3EE9B}"/>
              </a:ext>
            </a:extLst>
          </p:cNvPr>
          <p:cNvSpPr>
            <a:spLocks noGrp="1"/>
          </p:cNvSpPr>
          <p:nvPr>
            <p:ph sz="quarter" idx="1"/>
          </p:nvPr>
        </p:nvSpPr>
        <p:spPr/>
        <p:txBody>
          <a:bodyPr/>
          <a:lstStyle/>
          <a:p>
            <a:r>
              <a:rPr lang="nl-NL" dirty="0"/>
              <a:t>Bezoekt u regelmatig de trombosedienst? </a:t>
            </a:r>
          </a:p>
          <a:p>
            <a:r>
              <a:rPr lang="nl-NL" dirty="0"/>
              <a:t>SALT wijst u graag op de voordelen van zelf meten. Wellicht is het voor u ook mogelijk om zelf uw INR (stollingswaarden) te meten.</a:t>
            </a:r>
          </a:p>
          <a:p>
            <a:endParaRPr lang="nl-NL" dirty="0"/>
          </a:p>
          <a:p>
            <a:r>
              <a:rPr lang="nl-NL" dirty="0"/>
              <a:t>Belt u met SALT: 088 – 9100100 en kies voor optie 3 of mailt u naar zelfmeten@salt.nl.</a:t>
            </a:r>
          </a:p>
        </p:txBody>
      </p:sp>
      <p:pic>
        <p:nvPicPr>
          <p:cNvPr id="6" name="Tijdelijke aanduiding voor inhoud 5" descr="Afbeelding met persoon, binnen, hand, föhn&#10;&#10;Automatisch gegenereerde beschrijving">
            <a:extLst>
              <a:ext uri="{FF2B5EF4-FFF2-40B4-BE49-F238E27FC236}">
                <a16:creationId xmlns:a16="http://schemas.microsoft.com/office/drawing/2014/main" id="{702E39D7-E6B7-4B67-A608-F1726BF4F579}"/>
              </a:ext>
            </a:extLst>
          </p:cNvPr>
          <p:cNvPicPr>
            <a:picLocks noGrp="1" noChangeAspect="1"/>
          </p:cNvPicPr>
          <p:nvPr>
            <p:ph sz="quarter" idx="10"/>
          </p:nvPr>
        </p:nvPicPr>
        <p:blipFill>
          <a:blip r:embed="rId2" cstate="print">
            <a:extLst>
              <a:ext uri="{28A0092B-C50C-407E-A947-70E740481C1C}">
                <a14:useLocalDpi xmlns:a14="http://schemas.microsoft.com/office/drawing/2010/main" val="0"/>
              </a:ext>
            </a:extLst>
          </a:blip>
          <a:stretch>
            <a:fillRect/>
          </a:stretch>
        </p:blipFill>
        <p:spPr>
          <a:xfrm>
            <a:off x="7688263" y="1447801"/>
            <a:ext cx="3894137" cy="2902214"/>
          </a:xfrm>
        </p:spPr>
      </p:pic>
      <p:pic>
        <p:nvPicPr>
          <p:cNvPr id="10" name="Afbeelding 9" descr="Afbeelding met tekst&#10;&#10;Automatisch gegenereerde beschrijving">
            <a:extLst>
              <a:ext uri="{FF2B5EF4-FFF2-40B4-BE49-F238E27FC236}">
                <a16:creationId xmlns:a16="http://schemas.microsoft.com/office/drawing/2014/main" id="{61E0E379-8DB4-47A6-BBEB-7210E2B93F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64927">
            <a:off x="4176109" y="3922608"/>
            <a:ext cx="3839782" cy="1207068"/>
          </a:xfrm>
          <a:prstGeom prst="rect">
            <a:avLst/>
          </a:prstGeom>
        </p:spPr>
      </p:pic>
    </p:spTree>
    <p:extLst>
      <p:ext uri="{BB962C8B-B14F-4D97-AF65-F5344CB8AC3E}">
        <p14:creationId xmlns:p14="http://schemas.microsoft.com/office/powerpoint/2010/main" val="1359382929"/>
      </p:ext>
    </p:extLst>
  </p:cSld>
  <p:clrMapOvr>
    <a:masterClrMapping/>
  </p:clrMapOvr>
  <mc:AlternateContent xmlns:mc="http://schemas.openxmlformats.org/markup-compatibility/2006">
    <mc:Choice xmlns:p14="http://schemas.microsoft.com/office/powerpoint/2010/main" Requires="p14">
      <p:transition spd="slow" p14:dur="1500" advClick="0" advTm="20000">
        <p:pull/>
      </p:transition>
    </mc:Choice>
    <mc:Fallback>
      <p:transition spd="slow" advClick="0" advTm="20000">
        <p:pull/>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78073C-9D8A-4BD1-8F8B-2D3C03902178}"/>
              </a:ext>
            </a:extLst>
          </p:cNvPr>
          <p:cNvSpPr>
            <a:spLocks noGrp="1"/>
          </p:cNvSpPr>
          <p:nvPr>
            <p:ph type="title"/>
          </p:nvPr>
        </p:nvSpPr>
        <p:spPr/>
        <p:txBody>
          <a:bodyPr/>
          <a:lstStyle/>
          <a:p>
            <a:r>
              <a:rPr lang="nl-NL" dirty="0"/>
              <a:t>Openingstijden</a:t>
            </a:r>
          </a:p>
        </p:txBody>
      </p:sp>
      <p:sp>
        <p:nvSpPr>
          <p:cNvPr id="3" name="Tijdelijke aanduiding voor inhoud 2">
            <a:extLst>
              <a:ext uri="{FF2B5EF4-FFF2-40B4-BE49-F238E27FC236}">
                <a16:creationId xmlns:a16="http://schemas.microsoft.com/office/drawing/2014/main" id="{377BD111-F6DD-4A6F-9476-981C3D2C3C73}"/>
              </a:ext>
            </a:extLst>
          </p:cNvPr>
          <p:cNvSpPr>
            <a:spLocks noGrp="1"/>
          </p:cNvSpPr>
          <p:nvPr>
            <p:ph sz="quarter" idx="1"/>
          </p:nvPr>
        </p:nvSpPr>
        <p:spPr/>
        <p:txBody>
          <a:bodyPr/>
          <a:lstStyle/>
          <a:p>
            <a:r>
              <a:rPr lang="nl-NL" dirty="0"/>
              <a:t>Tijdens de vakantieperiode kunnen openingstijden wijzigen.</a:t>
            </a:r>
          </a:p>
          <a:p>
            <a:endParaRPr lang="nl-NL" dirty="0"/>
          </a:p>
          <a:p>
            <a:r>
              <a:rPr lang="nl-NL" dirty="0"/>
              <a:t>De meest actuele openingstijden vindt u op onze website: www.salt.nl/locaties. </a:t>
            </a:r>
          </a:p>
        </p:txBody>
      </p:sp>
      <p:pic>
        <p:nvPicPr>
          <p:cNvPr id="6" name="Tijdelijke aanduiding voor inhoud 5">
            <a:extLst>
              <a:ext uri="{FF2B5EF4-FFF2-40B4-BE49-F238E27FC236}">
                <a16:creationId xmlns:a16="http://schemas.microsoft.com/office/drawing/2014/main" id="{2F484AAF-7C3D-4044-BAD2-967FC845053A}"/>
              </a:ext>
            </a:extLst>
          </p:cNvPr>
          <p:cNvPicPr>
            <a:picLocks noGrp="1" noChangeAspect="1"/>
          </p:cNvPicPr>
          <p:nvPr>
            <p:ph sz="quarter" idx="10"/>
          </p:nvPr>
        </p:nvPicPr>
        <p:blipFill rotWithShape="1">
          <a:blip r:embed="rId2" cstate="print">
            <a:extLst>
              <a:ext uri="{28A0092B-C50C-407E-A947-70E740481C1C}">
                <a14:useLocalDpi xmlns:a14="http://schemas.microsoft.com/office/drawing/2010/main" val="0"/>
              </a:ext>
            </a:extLst>
          </a:blip>
          <a:srcRect l="1" r="79136" b="78647"/>
          <a:stretch/>
        </p:blipFill>
        <p:spPr>
          <a:xfrm>
            <a:off x="8366369" y="1447800"/>
            <a:ext cx="3216031" cy="3191383"/>
          </a:xfrm>
        </p:spPr>
      </p:pic>
    </p:spTree>
    <p:extLst>
      <p:ext uri="{BB962C8B-B14F-4D97-AF65-F5344CB8AC3E}">
        <p14:creationId xmlns:p14="http://schemas.microsoft.com/office/powerpoint/2010/main" val="1610556464"/>
      </p:ext>
    </p:extLst>
  </p:cSld>
  <p:clrMapOvr>
    <a:masterClrMapping/>
  </p:clrMapOvr>
  <mc:AlternateContent xmlns:mc="http://schemas.openxmlformats.org/markup-compatibility/2006">
    <mc:Choice xmlns:p14="http://schemas.microsoft.com/office/powerpoint/2010/main" Requires="p14">
      <p:transition spd="slow" p14:dur="1500" advClick="0" advTm="20000">
        <p:pull/>
      </p:transition>
    </mc:Choice>
    <mc:Fallback>
      <p:transition spd="slow" advClick="0" advTm="20000">
        <p:pull/>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8FE129-0946-417F-B857-D3C1AE5BCD3B}"/>
              </a:ext>
            </a:extLst>
          </p:cNvPr>
          <p:cNvSpPr>
            <a:spLocks noGrp="1"/>
          </p:cNvSpPr>
          <p:nvPr>
            <p:ph type="title"/>
          </p:nvPr>
        </p:nvSpPr>
        <p:spPr/>
        <p:txBody>
          <a:bodyPr/>
          <a:lstStyle/>
          <a:p>
            <a:r>
              <a:rPr lang="nl-NL" dirty="0"/>
              <a:t>Inspannings-ECG</a:t>
            </a:r>
          </a:p>
        </p:txBody>
      </p:sp>
      <p:sp>
        <p:nvSpPr>
          <p:cNvPr id="3" name="Tijdelijke aanduiding voor inhoud 2">
            <a:extLst>
              <a:ext uri="{FF2B5EF4-FFF2-40B4-BE49-F238E27FC236}">
                <a16:creationId xmlns:a16="http://schemas.microsoft.com/office/drawing/2014/main" id="{FC651C52-2225-4117-809B-F64735979F2B}"/>
              </a:ext>
            </a:extLst>
          </p:cNvPr>
          <p:cNvSpPr>
            <a:spLocks noGrp="1"/>
          </p:cNvSpPr>
          <p:nvPr>
            <p:ph sz="quarter" idx="1"/>
          </p:nvPr>
        </p:nvSpPr>
        <p:spPr/>
        <p:txBody>
          <a:bodyPr/>
          <a:lstStyle/>
          <a:p>
            <a:r>
              <a:rPr lang="nl-NL" dirty="0"/>
              <a:t>Bij een inspannings-ECG wordt gekeken hoe het hart werkt tijdens (maximale) inspanning. </a:t>
            </a:r>
          </a:p>
          <a:p>
            <a:endParaRPr lang="nl-NL" dirty="0"/>
          </a:p>
          <a:p>
            <a:r>
              <a:rPr lang="nl-NL" dirty="0"/>
              <a:t>De cardioloog kan dan beoordelen of het hart tijdens inspanning voldoende zuurstof krijgt.</a:t>
            </a:r>
          </a:p>
          <a:p>
            <a:endParaRPr lang="nl-NL" dirty="0"/>
          </a:p>
          <a:p>
            <a:r>
              <a:rPr lang="nl-NL" dirty="0"/>
              <a:t>Een inspannings-ECG wordt bij SALT in de vorm van een fietsproef afgenomen. Zowel een cardioloog als een functie-assistent zijn tijdens het onderzoek aanwezig. </a:t>
            </a:r>
          </a:p>
        </p:txBody>
      </p:sp>
      <p:pic>
        <p:nvPicPr>
          <p:cNvPr id="6" name="Tijdelijke aanduiding voor inhoud 5" descr="Afbeelding met muur, binnen, vloer, bureau&#10;&#10;Automatisch gegenereerde beschrijving">
            <a:extLst>
              <a:ext uri="{FF2B5EF4-FFF2-40B4-BE49-F238E27FC236}">
                <a16:creationId xmlns:a16="http://schemas.microsoft.com/office/drawing/2014/main" id="{62CAF5E3-BE76-444D-A865-EB6F6F368E41}"/>
              </a:ext>
            </a:extLst>
          </p:cNvPr>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7688263" y="1447801"/>
            <a:ext cx="3894137" cy="2902214"/>
          </a:xfrm>
        </p:spPr>
      </p:pic>
    </p:spTree>
    <p:extLst>
      <p:ext uri="{BB962C8B-B14F-4D97-AF65-F5344CB8AC3E}">
        <p14:creationId xmlns:p14="http://schemas.microsoft.com/office/powerpoint/2010/main" val="1591369589"/>
      </p:ext>
    </p:extLst>
  </p:cSld>
  <p:clrMapOvr>
    <a:masterClrMapping/>
  </p:clrMapOvr>
  <mc:AlternateContent xmlns:mc="http://schemas.openxmlformats.org/markup-compatibility/2006">
    <mc:Choice xmlns:p14="http://schemas.microsoft.com/office/powerpoint/2010/main" Requires="p14">
      <p:transition spd="slow" p14:dur="1500" advClick="0" advTm="20000">
        <p:pull/>
      </p:transition>
    </mc:Choice>
    <mc:Fallback>
      <p:transition spd="slow" advClick="0" advTm="20000">
        <p:pull/>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2E471-611F-4C71-869B-1897AD6CA35F}"/>
              </a:ext>
            </a:extLst>
          </p:cNvPr>
          <p:cNvSpPr>
            <a:spLocks noGrp="1"/>
          </p:cNvSpPr>
          <p:nvPr>
            <p:ph type="title"/>
          </p:nvPr>
        </p:nvSpPr>
        <p:spPr/>
        <p:txBody>
          <a:bodyPr/>
          <a:lstStyle/>
          <a:p>
            <a:r>
              <a:rPr lang="nl-NL" dirty="0"/>
              <a:t>Moet u voor het bloedprikken nuchter zijn?</a:t>
            </a:r>
          </a:p>
        </p:txBody>
      </p:sp>
      <p:sp>
        <p:nvSpPr>
          <p:cNvPr id="3" name="Tijdelijke aanduiding voor inhoud 2">
            <a:extLst>
              <a:ext uri="{FF2B5EF4-FFF2-40B4-BE49-F238E27FC236}">
                <a16:creationId xmlns:a16="http://schemas.microsoft.com/office/drawing/2014/main" id="{BE8F1D2A-903F-4800-8FD2-7F2583D6305C}"/>
              </a:ext>
            </a:extLst>
          </p:cNvPr>
          <p:cNvSpPr>
            <a:spLocks noGrp="1"/>
          </p:cNvSpPr>
          <p:nvPr>
            <p:ph sz="quarter" idx="1"/>
          </p:nvPr>
        </p:nvSpPr>
        <p:spPr/>
        <p:txBody>
          <a:bodyPr/>
          <a:lstStyle/>
          <a:p>
            <a:r>
              <a:rPr lang="nl-NL" dirty="0"/>
              <a:t>Voor enkele bloedonderzoeken is het belangrijk dat u nuchter bent. Indien u nuchter moet blijven, krijgt u dit te horen van de huisarts óf staat dit vermeld op het aanvraagformulier.</a:t>
            </a:r>
          </a:p>
          <a:p>
            <a:endParaRPr lang="nl-NL" dirty="0"/>
          </a:p>
          <a:p>
            <a:r>
              <a:rPr lang="nl-NL" dirty="0"/>
              <a:t>Wij hanteren bij nuchter:</a:t>
            </a:r>
          </a:p>
          <a:p>
            <a:r>
              <a:rPr lang="nl-NL" dirty="0"/>
              <a:t>Vóór de bloedafname 8 uur niet eten en drinken (behalve water); ook geen kauwgum. Over het innemen van orale medicatie/insuline kunt u contact opnemen met uw zorgverlener. </a:t>
            </a:r>
          </a:p>
        </p:txBody>
      </p:sp>
      <p:pic>
        <p:nvPicPr>
          <p:cNvPr id="6" name="Tijdelijke aanduiding voor inhoud 5" descr="Afbeelding met voedsel, bord, tafel, fruit&#10;&#10;Automatisch gegenereerde beschrijving">
            <a:extLst>
              <a:ext uri="{FF2B5EF4-FFF2-40B4-BE49-F238E27FC236}">
                <a16:creationId xmlns:a16="http://schemas.microsoft.com/office/drawing/2014/main" id="{9F54EE98-9BBB-44F4-B7BB-FDB7159280ED}"/>
              </a:ext>
            </a:extLst>
          </p:cNvPr>
          <p:cNvPicPr>
            <a:picLocks noGrp="1" noChangeAspect="1"/>
          </p:cNvPicPr>
          <p:nvPr>
            <p:ph sz="quarter" idx="10"/>
          </p:nvPr>
        </p:nvPicPr>
        <p:blipFill>
          <a:blip r:embed="rId2" cstate="print">
            <a:extLst>
              <a:ext uri="{28A0092B-C50C-407E-A947-70E740481C1C}">
                <a14:useLocalDpi xmlns:a14="http://schemas.microsoft.com/office/drawing/2010/main" val="0"/>
              </a:ext>
            </a:extLst>
          </a:blip>
          <a:stretch>
            <a:fillRect/>
          </a:stretch>
        </p:blipFill>
        <p:spPr>
          <a:xfrm>
            <a:off x="7688263" y="1447800"/>
            <a:ext cx="3894137" cy="2598119"/>
          </a:xfrm>
        </p:spPr>
      </p:pic>
    </p:spTree>
    <p:extLst>
      <p:ext uri="{BB962C8B-B14F-4D97-AF65-F5344CB8AC3E}">
        <p14:creationId xmlns:p14="http://schemas.microsoft.com/office/powerpoint/2010/main" val="3407049244"/>
      </p:ext>
    </p:extLst>
  </p:cSld>
  <p:clrMapOvr>
    <a:masterClrMapping/>
  </p:clrMapOvr>
  <mc:AlternateContent xmlns:mc="http://schemas.openxmlformats.org/markup-compatibility/2006">
    <mc:Choice xmlns:p14="http://schemas.microsoft.com/office/powerpoint/2010/main" Requires="p14">
      <p:transition spd="slow" p14:dur="1500" advClick="0" advTm="20000">
        <p:pull/>
      </p:transition>
    </mc:Choice>
    <mc:Fallback>
      <p:transition spd="slow" advClick="0" advTm="20000">
        <p:pull/>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168746-A62F-4ABF-9153-67DC77072802}"/>
              </a:ext>
            </a:extLst>
          </p:cNvPr>
          <p:cNvSpPr>
            <a:spLocks noGrp="1"/>
          </p:cNvSpPr>
          <p:nvPr>
            <p:ph type="title"/>
          </p:nvPr>
        </p:nvSpPr>
        <p:spPr/>
        <p:txBody>
          <a:bodyPr/>
          <a:lstStyle/>
          <a:p>
            <a:r>
              <a:rPr lang="nl-NL" dirty="0"/>
              <a:t>Onderzoeken zit in ons bloed</a:t>
            </a:r>
          </a:p>
        </p:txBody>
      </p:sp>
      <p:sp>
        <p:nvSpPr>
          <p:cNvPr id="3" name="Tijdelijke aanduiding voor inhoud 2">
            <a:extLst>
              <a:ext uri="{FF2B5EF4-FFF2-40B4-BE49-F238E27FC236}">
                <a16:creationId xmlns:a16="http://schemas.microsoft.com/office/drawing/2014/main" id="{74324C76-1BB3-4686-948F-62589B3EBBFA}"/>
              </a:ext>
            </a:extLst>
          </p:cNvPr>
          <p:cNvSpPr>
            <a:spLocks noGrp="1"/>
          </p:cNvSpPr>
          <p:nvPr>
            <p:ph sz="quarter" idx="1"/>
          </p:nvPr>
        </p:nvSpPr>
        <p:spPr/>
        <p:txBody>
          <a:bodyPr/>
          <a:lstStyle/>
          <a:p>
            <a:r>
              <a:rPr lang="nl-NL" dirty="0"/>
              <a:t>SALT is een eerstelijns diagnostisch centrum. </a:t>
            </a:r>
          </a:p>
          <a:p>
            <a:r>
              <a:rPr lang="nl-NL" dirty="0"/>
              <a:t>SALT ondersteunt huisartsen in de regio Zaanstreek, Purmerend, Amsterdam en de randgemeenten van Kennemerland.</a:t>
            </a:r>
          </a:p>
          <a:p>
            <a:r>
              <a:rPr lang="nl-NL" dirty="0"/>
              <a:t>SALT heeft verschillende specialismen op één locatie, er zijn korte wachttijden en er is bijna altijd een locatie dichtbij u in de buurt.</a:t>
            </a:r>
          </a:p>
        </p:txBody>
      </p:sp>
      <p:pic>
        <p:nvPicPr>
          <p:cNvPr id="6" name="Tijdelijke aanduiding voor inhoud 5">
            <a:extLst>
              <a:ext uri="{FF2B5EF4-FFF2-40B4-BE49-F238E27FC236}">
                <a16:creationId xmlns:a16="http://schemas.microsoft.com/office/drawing/2014/main" id="{027BC193-9EEB-481C-ACAB-CDECB3209EEA}"/>
              </a:ext>
            </a:extLst>
          </p:cNvPr>
          <p:cNvPicPr>
            <a:picLocks noGrp="1" noChangeAspect="1"/>
          </p:cNvPicPr>
          <p:nvPr>
            <p:ph sz="quarter" idx="10"/>
          </p:nvPr>
        </p:nvPicPr>
        <p:blipFill>
          <a:blip r:embed="rId2" cstate="print">
            <a:extLst>
              <a:ext uri="{28A0092B-C50C-407E-A947-70E740481C1C}">
                <a14:useLocalDpi xmlns:a14="http://schemas.microsoft.com/office/drawing/2010/main" val="0"/>
              </a:ext>
            </a:extLst>
          </a:blip>
          <a:stretch>
            <a:fillRect/>
          </a:stretch>
        </p:blipFill>
        <p:spPr>
          <a:xfrm>
            <a:off x="7688263" y="1447800"/>
            <a:ext cx="3894137" cy="2849291"/>
          </a:xfrm>
        </p:spPr>
      </p:pic>
    </p:spTree>
    <p:extLst>
      <p:ext uri="{BB962C8B-B14F-4D97-AF65-F5344CB8AC3E}">
        <p14:creationId xmlns:p14="http://schemas.microsoft.com/office/powerpoint/2010/main" val="2841461759"/>
      </p:ext>
    </p:extLst>
  </p:cSld>
  <p:clrMapOvr>
    <a:masterClrMapping/>
  </p:clrMapOvr>
  <mc:AlternateContent xmlns:mc="http://schemas.openxmlformats.org/markup-compatibility/2006">
    <mc:Choice xmlns:p14="http://schemas.microsoft.com/office/powerpoint/2010/main" Requires="p14">
      <p:transition spd="slow" p14:dur="1500" advClick="0" advTm="20000">
        <p:pull/>
      </p:transition>
    </mc:Choice>
    <mc:Fallback>
      <p:transition spd="slow" advClick="0" advTm="20000">
        <p:pull/>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6F6C88-FE2D-4528-AD2D-2323AD2B6F2B}"/>
              </a:ext>
            </a:extLst>
          </p:cNvPr>
          <p:cNvSpPr>
            <a:spLocks noGrp="1"/>
          </p:cNvSpPr>
          <p:nvPr>
            <p:ph type="title"/>
          </p:nvPr>
        </p:nvSpPr>
        <p:spPr/>
        <p:txBody>
          <a:bodyPr/>
          <a:lstStyle/>
          <a:p>
            <a:r>
              <a:rPr lang="nl-NL" dirty="0"/>
              <a:t>Rust-ECG</a:t>
            </a:r>
          </a:p>
        </p:txBody>
      </p:sp>
      <p:sp>
        <p:nvSpPr>
          <p:cNvPr id="3" name="Tijdelijke aanduiding voor inhoud 2">
            <a:extLst>
              <a:ext uri="{FF2B5EF4-FFF2-40B4-BE49-F238E27FC236}">
                <a16:creationId xmlns:a16="http://schemas.microsoft.com/office/drawing/2014/main" id="{0C352711-7212-4FDA-ABA1-11C28C58E3C7}"/>
              </a:ext>
            </a:extLst>
          </p:cNvPr>
          <p:cNvSpPr>
            <a:spLocks noGrp="1"/>
          </p:cNvSpPr>
          <p:nvPr>
            <p:ph sz="quarter" idx="1"/>
          </p:nvPr>
        </p:nvSpPr>
        <p:spPr/>
        <p:txBody>
          <a:bodyPr/>
          <a:lstStyle/>
          <a:p>
            <a:r>
              <a:rPr lang="nl-NL" dirty="0"/>
              <a:t>De samentrekking van het hart gaat gepaard met veranderingen in de elektrische lading (spanningen) van de harstspiercellen.</a:t>
            </a:r>
          </a:p>
          <a:p>
            <a:r>
              <a:rPr lang="nl-NL" dirty="0"/>
              <a:t>Bij een rust-ECG wordt de elektrische activiteit van het hart gemeten in toestand van rust. </a:t>
            </a:r>
          </a:p>
        </p:txBody>
      </p:sp>
      <p:pic>
        <p:nvPicPr>
          <p:cNvPr id="8" name="Afbeelding 7" descr="Afbeelding met document&#10;&#10;Automatisch gegenereerde beschrijving">
            <a:extLst>
              <a:ext uri="{FF2B5EF4-FFF2-40B4-BE49-F238E27FC236}">
                <a16:creationId xmlns:a16="http://schemas.microsoft.com/office/drawing/2014/main" id="{DEA876DE-3B70-41BE-91FB-5FF1D79451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8045" y="1447799"/>
            <a:ext cx="3974355" cy="2980766"/>
          </a:xfrm>
          <a:prstGeom prst="rect">
            <a:avLst/>
          </a:prstGeom>
        </p:spPr>
      </p:pic>
    </p:spTree>
    <p:extLst>
      <p:ext uri="{BB962C8B-B14F-4D97-AF65-F5344CB8AC3E}">
        <p14:creationId xmlns:p14="http://schemas.microsoft.com/office/powerpoint/2010/main" val="1875616023"/>
      </p:ext>
    </p:extLst>
  </p:cSld>
  <p:clrMapOvr>
    <a:masterClrMapping/>
  </p:clrMapOvr>
  <mc:AlternateContent xmlns:mc="http://schemas.openxmlformats.org/markup-compatibility/2006">
    <mc:Choice xmlns:p14="http://schemas.microsoft.com/office/powerpoint/2010/main" Requires="p14">
      <p:transition spd="slow" p14:dur="1500" advClick="0" advTm="20000">
        <p:pull/>
      </p:transition>
    </mc:Choice>
    <mc:Fallback>
      <p:transition spd="slow" advClick="0" advTm="20000">
        <p:pull/>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274676-B277-4041-8EFA-5244A30F9973}"/>
              </a:ext>
            </a:extLst>
          </p:cNvPr>
          <p:cNvSpPr>
            <a:spLocks noGrp="1"/>
          </p:cNvSpPr>
          <p:nvPr>
            <p:ph type="title"/>
          </p:nvPr>
        </p:nvSpPr>
        <p:spPr/>
        <p:txBody>
          <a:bodyPr/>
          <a:lstStyle/>
          <a:p>
            <a:r>
              <a:rPr lang="nl-NL" dirty="0"/>
              <a:t>Zo werkt het bij </a:t>
            </a:r>
            <a:r>
              <a:rPr lang="nl-NL" dirty="0" err="1"/>
              <a:t>salt</a:t>
            </a:r>
            <a:endParaRPr lang="nl-NL" dirty="0"/>
          </a:p>
        </p:txBody>
      </p:sp>
      <p:sp>
        <p:nvSpPr>
          <p:cNvPr id="3" name="Tijdelijke aanduiding voor inhoud 2">
            <a:extLst>
              <a:ext uri="{FF2B5EF4-FFF2-40B4-BE49-F238E27FC236}">
                <a16:creationId xmlns:a16="http://schemas.microsoft.com/office/drawing/2014/main" id="{18B74423-F445-4355-A2C1-26AE0EF99B63}"/>
              </a:ext>
            </a:extLst>
          </p:cNvPr>
          <p:cNvSpPr>
            <a:spLocks noGrp="1"/>
          </p:cNvSpPr>
          <p:nvPr>
            <p:ph sz="quarter" idx="1"/>
          </p:nvPr>
        </p:nvSpPr>
        <p:spPr/>
        <p:txBody>
          <a:bodyPr/>
          <a:lstStyle/>
          <a:p>
            <a:r>
              <a:rPr lang="nl-NL" dirty="0"/>
              <a:t>Uw huisarts heeft u doorverwezen voor onderzoek.</a:t>
            </a:r>
          </a:p>
          <a:p>
            <a:r>
              <a:rPr lang="nl-NL" dirty="0"/>
              <a:t>U kunt online (www.salt.nl) of telefonisch een afspraak maken:</a:t>
            </a:r>
          </a:p>
          <a:p>
            <a:pPr marL="342900" indent="-342900">
              <a:buFont typeface="Arial" panose="020B0604020202020204" pitchFamily="34" charset="0"/>
              <a:buChar char="•"/>
            </a:pPr>
            <a:r>
              <a:rPr lang="nl-NL" dirty="0"/>
              <a:t>Bloedafname	088 – 9100 100</a:t>
            </a:r>
          </a:p>
          <a:p>
            <a:pPr marL="342900" indent="-342900">
              <a:buFont typeface="Arial" panose="020B0604020202020204" pitchFamily="34" charset="0"/>
              <a:buChar char="•"/>
            </a:pPr>
            <a:r>
              <a:rPr lang="nl-NL" dirty="0"/>
              <a:t>Functieonderzoek	088 – 9100 170</a:t>
            </a:r>
          </a:p>
          <a:p>
            <a:r>
              <a:rPr lang="nl-NL" dirty="0"/>
              <a:t>U bereidt zich voor op het onderzoek.</a:t>
            </a:r>
          </a:p>
          <a:p>
            <a:r>
              <a:rPr lang="nl-NL" dirty="0"/>
              <a:t>U gaat mét een geldig legitimatiebewijs naar een SALT locatie bij u in de buurt.</a:t>
            </a:r>
          </a:p>
          <a:p>
            <a:r>
              <a:rPr lang="nl-NL" dirty="0"/>
              <a:t>Uw huisarts bespreekt de uitslag van het onderzoek met u.</a:t>
            </a:r>
          </a:p>
        </p:txBody>
      </p:sp>
      <p:pic>
        <p:nvPicPr>
          <p:cNvPr id="6" name="Tijdelijke aanduiding voor inhoud 5" descr="Afbeelding met persoon, vrouw, buiten&#10;&#10;Automatisch gegenereerde beschrijving">
            <a:extLst>
              <a:ext uri="{FF2B5EF4-FFF2-40B4-BE49-F238E27FC236}">
                <a16:creationId xmlns:a16="http://schemas.microsoft.com/office/drawing/2014/main" id="{3F87C21E-443A-4B2D-96C8-52B5A7C707D3}"/>
              </a:ext>
            </a:extLst>
          </p:cNvPr>
          <p:cNvPicPr>
            <a:picLocks noGrp="1" noChangeAspect="1"/>
          </p:cNvPicPr>
          <p:nvPr>
            <p:ph sz="quarter" idx="10"/>
          </p:nvPr>
        </p:nvPicPr>
        <p:blipFill>
          <a:blip r:embed="rId2" cstate="print">
            <a:extLst>
              <a:ext uri="{28A0092B-C50C-407E-A947-70E740481C1C}">
                <a14:useLocalDpi xmlns:a14="http://schemas.microsoft.com/office/drawing/2010/main" val="0"/>
              </a:ext>
            </a:extLst>
          </a:blip>
          <a:stretch>
            <a:fillRect/>
          </a:stretch>
        </p:blipFill>
        <p:spPr>
          <a:xfrm>
            <a:off x="7688263" y="1447800"/>
            <a:ext cx="3894137" cy="2596091"/>
          </a:xfrm>
        </p:spPr>
      </p:pic>
    </p:spTree>
    <p:extLst>
      <p:ext uri="{BB962C8B-B14F-4D97-AF65-F5344CB8AC3E}">
        <p14:creationId xmlns:p14="http://schemas.microsoft.com/office/powerpoint/2010/main" val="558273599"/>
      </p:ext>
    </p:extLst>
  </p:cSld>
  <p:clrMapOvr>
    <a:masterClrMapping/>
  </p:clrMapOvr>
  <mc:AlternateContent xmlns:mc="http://schemas.openxmlformats.org/markup-compatibility/2006">
    <mc:Choice xmlns:p14="http://schemas.microsoft.com/office/powerpoint/2010/main" Requires="p14">
      <p:transition spd="slow" p14:dur="1500" advClick="0" advTm="20000">
        <p:pull/>
      </p:transition>
    </mc:Choice>
    <mc:Fallback>
      <p:transition spd="slow" advClick="0" advTm="20000">
        <p:pull/>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B8D872-7865-490A-B82A-CBCE99610A77}"/>
              </a:ext>
            </a:extLst>
          </p:cNvPr>
          <p:cNvSpPr>
            <a:spLocks noGrp="1"/>
          </p:cNvSpPr>
          <p:nvPr>
            <p:ph type="title"/>
          </p:nvPr>
        </p:nvSpPr>
        <p:spPr/>
        <p:txBody>
          <a:bodyPr/>
          <a:lstStyle/>
          <a:p>
            <a:r>
              <a:rPr lang="nl-NL" dirty="0"/>
              <a:t>24-uur </a:t>
            </a:r>
            <a:r>
              <a:rPr lang="nl-NL" dirty="0" err="1"/>
              <a:t>holter</a:t>
            </a:r>
            <a:r>
              <a:rPr lang="nl-NL" dirty="0"/>
              <a:t> en eventmeting</a:t>
            </a:r>
          </a:p>
        </p:txBody>
      </p:sp>
      <p:sp>
        <p:nvSpPr>
          <p:cNvPr id="3" name="Tijdelijke aanduiding voor inhoud 2">
            <a:extLst>
              <a:ext uri="{FF2B5EF4-FFF2-40B4-BE49-F238E27FC236}">
                <a16:creationId xmlns:a16="http://schemas.microsoft.com/office/drawing/2014/main" id="{9ABACDFD-4B7E-4980-AE58-89635C0BC936}"/>
              </a:ext>
            </a:extLst>
          </p:cNvPr>
          <p:cNvSpPr>
            <a:spLocks noGrp="1"/>
          </p:cNvSpPr>
          <p:nvPr>
            <p:ph sz="quarter" idx="1"/>
          </p:nvPr>
        </p:nvSpPr>
        <p:spPr/>
        <p:txBody>
          <a:bodyPr/>
          <a:lstStyle/>
          <a:p>
            <a:r>
              <a:rPr lang="nl-NL" dirty="0"/>
              <a:t>Een </a:t>
            </a:r>
            <a:r>
              <a:rPr lang="nl-NL" dirty="0" err="1"/>
              <a:t>holter</a:t>
            </a:r>
            <a:r>
              <a:rPr lang="nl-NL" dirty="0"/>
              <a:t>-/eventmeting is een hartritme-registratie die 24, 72 uur of 1 week duurt en bedoeld voor mensen met hartkloppingen.</a:t>
            </a:r>
          </a:p>
          <a:p>
            <a:endParaRPr lang="nl-NL" dirty="0"/>
          </a:p>
          <a:p>
            <a:r>
              <a:rPr lang="nl-NL" dirty="0"/>
              <a:t>De onderzoeken langer dan 24 uur zijn met name geschikt voor cliënten die niet dagelijks maar zo nu en dan klachten hebben.</a:t>
            </a:r>
          </a:p>
        </p:txBody>
      </p:sp>
      <p:pic>
        <p:nvPicPr>
          <p:cNvPr id="6" name="Tijdelijke aanduiding voor inhoud 5" descr="Afbeelding met persoon, binnen&#10;&#10;Automatisch gegenereerde beschrijving">
            <a:extLst>
              <a:ext uri="{FF2B5EF4-FFF2-40B4-BE49-F238E27FC236}">
                <a16:creationId xmlns:a16="http://schemas.microsoft.com/office/drawing/2014/main" id="{CAB73936-5DCE-4A4B-AEBF-3C2679500302}"/>
              </a:ext>
            </a:extLst>
          </p:cNvPr>
          <p:cNvPicPr>
            <a:picLocks noGrp="1" noChangeAspect="1"/>
          </p:cNvPicPr>
          <p:nvPr>
            <p:ph sz="quarter" idx="10"/>
          </p:nvPr>
        </p:nvPicPr>
        <p:blipFill>
          <a:blip r:embed="rId2" cstate="print">
            <a:extLst>
              <a:ext uri="{28A0092B-C50C-407E-A947-70E740481C1C}">
                <a14:useLocalDpi xmlns:a14="http://schemas.microsoft.com/office/drawing/2010/main" val="0"/>
              </a:ext>
            </a:extLst>
          </a:blip>
          <a:stretch>
            <a:fillRect/>
          </a:stretch>
        </p:blipFill>
        <p:spPr>
          <a:xfrm>
            <a:off x="7688263" y="1447800"/>
            <a:ext cx="3894137" cy="3082395"/>
          </a:xfrm>
        </p:spPr>
      </p:pic>
    </p:spTree>
    <p:extLst>
      <p:ext uri="{BB962C8B-B14F-4D97-AF65-F5344CB8AC3E}">
        <p14:creationId xmlns:p14="http://schemas.microsoft.com/office/powerpoint/2010/main" val="3772016459"/>
      </p:ext>
    </p:extLst>
  </p:cSld>
  <p:clrMapOvr>
    <a:masterClrMapping/>
  </p:clrMapOvr>
  <mc:AlternateContent xmlns:mc="http://schemas.openxmlformats.org/markup-compatibility/2006">
    <mc:Choice xmlns:p14="http://schemas.microsoft.com/office/powerpoint/2010/main" Requires="p14">
      <p:transition spd="slow" p14:dur="1500" advClick="0" advTm="20000">
        <p:pull/>
      </p:transition>
    </mc:Choice>
    <mc:Fallback>
      <p:transition spd="slow" advClick="0" advTm="20000">
        <p:pull/>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313CCE-2137-45D5-8042-3B6D5E5DDCBB}"/>
              </a:ext>
            </a:extLst>
          </p:cNvPr>
          <p:cNvSpPr>
            <a:spLocks noGrp="1"/>
          </p:cNvSpPr>
          <p:nvPr>
            <p:ph type="title"/>
          </p:nvPr>
        </p:nvSpPr>
        <p:spPr/>
        <p:txBody>
          <a:bodyPr/>
          <a:lstStyle/>
          <a:p>
            <a:r>
              <a:rPr lang="nl-NL" dirty="0"/>
              <a:t>Trombosedienst</a:t>
            </a:r>
          </a:p>
        </p:txBody>
      </p:sp>
      <p:sp>
        <p:nvSpPr>
          <p:cNvPr id="3" name="Tijdelijke aanduiding voor inhoud 2">
            <a:extLst>
              <a:ext uri="{FF2B5EF4-FFF2-40B4-BE49-F238E27FC236}">
                <a16:creationId xmlns:a16="http://schemas.microsoft.com/office/drawing/2014/main" id="{045D1DEE-9ADB-4580-8391-07F5A30A38A5}"/>
              </a:ext>
            </a:extLst>
          </p:cNvPr>
          <p:cNvSpPr>
            <a:spLocks noGrp="1"/>
          </p:cNvSpPr>
          <p:nvPr>
            <p:ph sz="quarter" idx="1"/>
          </p:nvPr>
        </p:nvSpPr>
        <p:spPr/>
        <p:txBody>
          <a:bodyPr/>
          <a:lstStyle/>
          <a:p>
            <a:r>
              <a:rPr lang="nl-NL" dirty="0"/>
              <a:t>De trombosedienst van SALT stelt de juiste dosering anti- stollingsmedicatie vast op basis van uw INR-waarde.</a:t>
            </a:r>
          </a:p>
          <a:p>
            <a:r>
              <a:rPr lang="nl-NL" dirty="0"/>
              <a:t>Daarnaast kunt u bij onze trombosedienst terecht voor vragen en/of advies.</a:t>
            </a:r>
          </a:p>
          <a:p>
            <a:r>
              <a:rPr lang="nl-NL" dirty="0"/>
              <a:t>De trombosedienst kan u ondersteuning bieden bij de overstap naar zelf meten.</a:t>
            </a:r>
          </a:p>
        </p:txBody>
      </p:sp>
      <p:pic>
        <p:nvPicPr>
          <p:cNvPr id="10" name="Tijdelijke aanduiding voor inhoud 9" descr="Afbeelding met persoon, binnen, hand, föhn&#10;&#10;Automatisch gegenereerde beschrijving">
            <a:extLst>
              <a:ext uri="{FF2B5EF4-FFF2-40B4-BE49-F238E27FC236}">
                <a16:creationId xmlns:a16="http://schemas.microsoft.com/office/drawing/2014/main" id="{57300C72-E8F4-4A1B-9D22-8AA2C5AB20B8}"/>
              </a:ext>
            </a:extLst>
          </p:cNvPr>
          <p:cNvPicPr>
            <a:picLocks noGrp="1" noChangeAspect="1"/>
          </p:cNvPicPr>
          <p:nvPr>
            <p:ph sz="quarter" idx="10"/>
          </p:nvPr>
        </p:nvPicPr>
        <p:blipFill rotWithShape="1">
          <a:blip r:embed="rId2" cstate="print">
            <a:extLst>
              <a:ext uri="{28A0092B-C50C-407E-A947-70E740481C1C}">
                <a14:useLocalDpi xmlns:a14="http://schemas.microsoft.com/office/drawing/2010/main" val="0"/>
              </a:ext>
            </a:extLst>
          </a:blip>
          <a:srcRect l="35079" t="19805" r="18648" b="24599"/>
          <a:stretch/>
        </p:blipFill>
        <p:spPr>
          <a:xfrm>
            <a:off x="7853082" y="1447798"/>
            <a:ext cx="3729320" cy="2987165"/>
          </a:xfrm>
        </p:spPr>
      </p:pic>
    </p:spTree>
    <p:extLst>
      <p:ext uri="{BB962C8B-B14F-4D97-AF65-F5344CB8AC3E}">
        <p14:creationId xmlns:p14="http://schemas.microsoft.com/office/powerpoint/2010/main" val="1229977661"/>
      </p:ext>
    </p:extLst>
  </p:cSld>
  <p:clrMapOvr>
    <a:masterClrMapping/>
  </p:clrMapOvr>
  <mc:AlternateContent xmlns:mc="http://schemas.openxmlformats.org/markup-compatibility/2006">
    <mc:Choice xmlns:p14="http://schemas.microsoft.com/office/powerpoint/2010/main" Requires="p14">
      <p:transition spd="slow" p14:dur="1500" advClick="0" advTm="20000">
        <p:pull/>
      </p:transition>
    </mc:Choice>
    <mc:Fallback>
      <p:transition spd="slow" advClick="0" advTm="20000">
        <p:pull/>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7F839-0FBB-486A-8EF4-0F578735F06E}"/>
              </a:ext>
            </a:extLst>
          </p:cNvPr>
          <p:cNvSpPr>
            <a:spLocks noGrp="1"/>
          </p:cNvSpPr>
          <p:nvPr>
            <p:ph type="title"/>
          </p:nvPr>
        </p:nvSpPr>
        <p:spPr/>
        <p:txBody>
          <a:bodyPr/>
          <a:lstStyle/>
          <a:p>
            <a:r>
              <a:rPr lang="nl-NL" dirty="0"/>
              <a:t>urineonderzoek</a:t>
            </a:r>
          </a:p>
        </p:txBody>
      </p:sp>
      <p:sp>
        <p:nvSpPr>
          <p:cNvPr id="3" name="Tijdelijke aanduiding voor inhoud 2">
            <a:extLst>
              <a:ext uri="{FF2B5EF4-FFF2-40B4-BE49-F238E27FC236}">
                <a16:creationId xmlns:a16="http://schemas.microsoft.com/office/drawing/2014/main" id="{807F0A71-429F-45E5-B6D3-26BB701EA00E}"/>
              </a:ext>
            </a:extLst>
          </p:cNvPr>
          <p:cNvSpPr>
            <a:spLocks noGrp="1"/>
          </p:cNvSpPr>
          <p:nvPr>
            <p:ph sz="quarter" idx="1"/>
          </p:nvPr>
        </p:nvSpPr>
        <p:spPr/>
        <p:txBody>
          <a:bodyPr/>
          <a:lstStyle/>
          <a:p>
            <a:r>
              <a:rPr lang="nl-NL" dirty="0"/>
              <a:t>De huisarts en/of assistente heeft speciale potjes van SALT met een buisje erin. Deze zijn gratis te verkrijgen.</a:t>
            </a:r>
          </a:p>
          <a:p>
            <a:endParaRPr lang="nl-NL" dirty="0"/>
          </a:p>
          <a:p>
            <a:r>
              <a:rPr lang="nl-NL" dirty="0"/>
              <a:t>Ook kan de assistente u uitleg geven over het juiste gebruik hiervan. </a:t>
            </a:r>
          </a:p>
        </p:txBody>
      </p:sp>
      <p:pic>
        <p:nvPicPr>
          <p:cNvPr id="6" name="Tijdelijke aanduiding voor inhoud 5" descr="Afbeelding met kop, binnen, drank, plastic&#10;&#10;Automatisch gegenereerde beschrijving">
            <a:extLst>
              <a:ext uri="{FF2B5EF4-FFF2-40B4-BE49-F238E27FC236}">
                <a16:creationId xmlns:a16="http://schemas.microsoft.com/office/drawing/2014/main" id="{03CB022A-62B0-43D6-9384-EF3BB51CCB1E}"/>
              </a:ext>
            </a:extLst>
          </p:cNvPr>
          <p:cNvPicPr>
            <a:picLocks noGrp="1" noChangeAspect="1"/>
          </p:cNvPicPr>
          <p:nvPr>
            <p:ph sz="quarter" idx="10"/>
          </p:nvPr>
        </p:nvPicPr>
        <p:blipFill>
          <a:blip r:embed="rId2" cstate="print">
            <a:extLst>
              <a:ext uri="{28A0092B-C50C-407E-A947-70E740481C1C}">
                <a14:useLocalDpi xmlns:a14="http://schemas.microsoft.com/office/drawing/2010/main" val="0"/>
              </a:ext>
            </a:extLst>
          </a:blip>
          <a:stretch>
            <a:fillRect/>
          </a:stretch>
        </p:blipFill>
        <p:spPr>
          <a:xfrm>
            <a:off x="8031162" y="1447800"/>
            <a:ext cx="3208338" cy="3208338"/>
          </a:xfrm>
        </p:spPr>
      </p:pic>
    </p:spTree>
    <p:extLst>
      <p:ext uri="{BB962C8B-B14F-4D97-AF65-F5344CB8AC3E}">
        <p14:creationId xmlns:p14="http://schemas.microsoft.com/office/powerpoint/2010/main" val="3151879057"/>
      </p:ext>
    </p:extLst>
  </p:cSld>
  <p:clrMapOvr>
    <a:masterClrMapping/>
  </p:clrMapOvr>
  <mc:AlternateContent xmlns:mc="http://schemas.openxmlformats.org/markup-compatibility/2006">
    <mc:Choice xmlns:p14="http://schemas.microsoft.com/office/powerpoint/2010/main" Requires="p14">
      <p:transition spd="slow" p14:dur="1500" advClick="0" advTm="20000">
        <p:pull/>
      </p:transition>
    </mc:Choice>
    <mc:Fallback>
      <p:transition spd="slow" advClick="0" advTm="20000">
        <p:pull/>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5C8ACF-DC4B-41B3-9430-7F51DB267946}"/>
              </a:ext>
            </a:extLst>
          </p:cNvPr>
          <p:cNvSpPr>
            <a:spLocks noGrp="1"/>
          </p:cNvSpPr>
          <p:nvPr>
            <p:ph type="title"/>
          </p:nvPr>
        </p:nvSpPr>
        <p:spPr/>
        <p:txBody>
          <a:bodyPr/>
          <a:lstStyle/>
          <a:p>
            <a:r>
              <a:rPr lang="nl-NL" dirty="0"/>
              <a:t>Werken bij </a:t>
            </a:r>
            <a:r>
              <a:rPr lang="nl-NL" dirty="0" err="1"/>
              <a:t>salt</a:t>
            </a:r>
            <a:endParaRPr lang="nl-NL" dirty="0"/>
          </a:p>
        </p:txBody>
      </p:sp>
      <p:sp>
        <p:nvSpPr>
          <p:cNvPr id="3" name="Tijdelijke aanduiding voor inhoud 2">
            <a:extLst>
              <a:ext uri="{FF2B5EF4-FFF2-40B4-BE49-F238E27FC236}">
                <a16:creationId xmlns:a16="http://schemas.microsoft.com/office/drawing/2014/main" id="{AEA28FBE-7ED1-4039-BC5E-964BA1191FBC}"/>
              </a:ext>
            </a:extLst>
          </p:cNvPr>
          <p:cNvSpPr>
            <a:spLocks noGrp="1"/>
          </p:cNvSpPr>
          <p:nvPr>
            <p:ph sz="quarter" idx="1"/>
          </p:nvPr>
        </p:nvSpPr>
        <p:spPr/>
        <p:txBody>
          <a:bodyPr/>
          <a:lstStyle/>
          <a:p>
            <a:r>
              <a:rPr lang="nl-NL" dirty="0"/>
              <a:t>SALT ontwikkelt, groeit en is voortdurend in beweging om haar dienstverlening nog verder te verbeteren.</a:t>
            </a:r>
          </a:p>
          <a:p>
            <a:r>
              <a:rPr lang="nl-NL" dirty="0"/>
              <a:t>Hierdoor ontstaan er binnen onze organisatie regelmatig vacatures voor diverse functie.</a:t>
            </a:r>
          </a:p>
          <a:p>
            <a:endParaRPr lang="nl-NL" dirty="0"/>
          </a:p>
          <a:p>
            <a:r>
              <a:rPr lang="nl-NL" dirty="0"/>
              <a:t>Kom jij ons team versterken?</a:t>
            </a:r>
          </a:p>
          <a:p>
            <a:r>
              <a:rPr lang="nl-NL" dirty="0"/>
              <a:t>Kijk op www.salt.nl voor een overzicht van onze vacatures</a:t>
            </a:r>
          </a:p>
        </p:txBody>
      </p:sp>
      <p:pic>
        <p:nvPicPr>
          <p:cNvPr id="8" name="Afbeelding 7" descr="Afbeelding met persoon, poseren&#10;&#10;Automatisch gegenereerde beschrijving">
            <a:extLst>
              <a:ext uri="{FF2B5EF4-FFF2-40B4-BE49-F238E27FC236}">
                <a16:creationId xmlns:a16="http://schemas.microsoft.com/office/drawing/2014/main" id="{F41F2596-B474-45AF-BA1A-6BA5E16403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8062" y="1447800"/>
            <a:ext cx="3894338" cy="3246681"/>
          </a:xfrm>
          <a:prstGeom prst="rect">
            <a:avLst/>
          </a:prstGeom>
        </p:spPr>
      </p:pic>
    </p:spTree>
    <p:extLst>
      <p:ext uri="{BB962C8B-B14F-4D97-AF65-F5344CB8AC3E}">
        <p14:creationId xmlns:p14="http://schemas.microsoft.com/office/powerpoint/2010/main" val="2033266644"/>
      </p:ext>
    </p:extLst>
  </p:cSld>
  <p:clrMapOvr>
    <a:masterClrMapping/>
  </p:clrMapOvr>
  <mc:AlternateContent xmlns:mc="http://schemas.openxmlformats.org/markup-compatibility/2006">
    <mc:Choice xmlns:p14="http://schemas.microsoft.com/office/powerpoint/2010/main" Requires="p14">
      <p:transition spd="slow" p14:dur="1500" advClick="0" advTm="20000">
        <p:pull/>
      </p:transition>
    </mc:Choice>
    <mc:Fallback>
      <p:transition spd="slow" advClick="0" advTm="20000">
        <p:pull/>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C6D1A8-32F2-4F51-991A-C1E9E07CA67C}"/>
              </a:ext>
            </a:extLst>
          </p:cNvPr>
          <p:cNvSpPr>
            <a:spLocks noGrp="1"/>
          </p:cNvSpPr>
          <p:nvPr>
            <p:ph type="title"/>
          </p:nvPr>
        </p:nvSpPr>
        <p:spPr/>
        <p:txBody>
          <a:bodyPr/>
          <a:lstStyle/>
          <a:p>
            <a:r>
              <a:rPr lang="nl-NL" dirty="0" err="1"/>
              <a:t>Saltderma</a:t>
            </a:r>
            <a:endParaRPr lang="nl-NL" dirty="0">
              <a:highlight>
                <a:srgbClr val="FFFF00"/>
              </a:highlight>
            </a:endParaRPr>
          </a:p>
        </p:txBody>
      </p:sp>
      <p:sp>
        <p:nvSpPr>
          <p:cNvPr id="3" name="Tijdelijke aanduiding voor inhoud 2">
            <a:extLst>
              <a:ext uri="{FF2B5EF4-FFF2-40B4-BE49-F238E27FC236}">
                <a16:creationId xmlns:a16="http://schemas.microsoft.com/office/drawing/2014/main" id="{6B422A6B-23B6-454B-A4E6-72EA7841D17E}"/>
              </a:ext>
            </a:extLst>
          </p:cNvPr>
          <p:cNvSpPr>
            <a:spLocks noGrp="1"/>
          </p:cNvSpPr>
          <p:nvPr>
            <p:ph sz="quarter" idx="1"/>
          </p:nvPr>
        </p:nvSpPr>
        <p:spPr/>
        <p:txBody>
          <a:bodyPr/>
          <a:lstStyle/>
          <a:p>
            <a:pPr lvl="0">
              <a:spcAft>
                <a:spcPts val="1500"/>
              </a:spcAft>
            </a:pPr>
            <a:r>
              <a:rPr lang="nl-NL" dirty="0" err="1">
                <a:solidFill>
                  <a:srgbClr val="000000"/>
                </a:solidFill>
                <a:effectLst/>
                <a:latin typeface="+mn-lt"/>
                <a:ea typeface="Times New Roman" panose="02020603050405020304" pitchFamily="18" charset="0"/>
              </a:rPr>
              <a:t>SALTDerma</a:t>
            </a:r>
            <a:r>
              <a:rPr lang="nl-NL" dirty="0">
                <a:solidFill>
                  <a:srgbClr val="333333"/>
                </a:solidFill>
                <a:effectLst/>
                <a:latin typeface="+mn-lt"/>
                <a:ea typeface="Times New Roman" panose="02020603050405020304" pitchFamily="18" charset="0"/>
              </a:rPr>
              <a:t> is een dermatologische kliniek dichtbij uw huisarts, maar met dezelfde medisch specialistische zorg en behandeling als in het ziekenhuis. </a:t>
            </a:r>
            <a:endParaRPr lang="nl-NL" dirty="0">
              <a:solidFill>
                <a:srgbClr val="333333"/>
              </a:solidFill>
              <a:effectLst/>
              <a:latin typeface="+mn-lt"/>
              <a:ea typeface="Calibri" panose="020F0502020204030204" pitchFamily="34" charset="0"/>
            </a:endParaRPr>
          </a:p>
          <a:p>
            <a:r>
              <a:rPr lang="nl-NL" dirty="0">
                <a:solidFill>
                  <a:srgbClr val="333333"/>
                </a:solidFill>
                <a:effectLst/>
                <a:latin typeface="+mn-lt"/>
                <a:ea typeface="Calibri" panose="020F0502020204030204" pitchFamily="34" charset="0"/>
              </a:rPr>
              <a:t>Uw bezoek aan </a:t>
            </a:r>
            <a:r>
              <a:rPr lang="nl-NL" dirty="0" err="1">
                <a:solidFill>
                  <a:srgbClr val="333333"/>
                </a:solidFill>
                <a:effectLst/>
                <a:latin typeface="+mn-lt"/>
                <a:ea typeface="Calibri" panose="020F0502020204030204" pitchFamily="34" charset="0"/>
              </a:rPr>
              <a:t>SALTDerma</a:t>
            </a:r>
            <a:r>
              <a:rPr lang="nl-NL" dirty="0">
                <a:solidFill>
                  <a:srgbClr val="333333"/>
                </a:solidFill>
                <a:effectLst/>
                <a:latin typeface="+mn-lt"/>
                <a:ea typeface="Calibri" panose="020F0502020204030204" pitchFamily="34" charset="0"/>
              </a:rPr>
              <a:t> wordt op dezelfde wijze vergoed als een bezoek aan het ziekenhuis. Er zijn geen extra kosten aan verbonden (naast uw verplichte eigen risico).</a:t>
            </a:r>
            <a:endParaRPr lang="nl-NL" dirty="0">
              <a:latin typeface="+mn-lt"/>
            </a:endParaRPr>
          </a:p>
        </p:txBody>
      </p:sp>
      <p:pic>
        <p:nvPicPr>
          <p:cNvPr id="6" name="Tijdelijke aanduiding voor inhoud 5" descr="Afbeelding met persoon, binnen, baby, onderbroek&#10;&#10;Automatisch gegenereerde beschrijving">
            <a:extLst>
              <a:ext uri="{FF2B5EF4-FFF2-40B4-BE49-F238E27FC236}">
                <a16:creationId xmlns:a16="http://schemas.microsoft.com/office/drawing/2014/main" id="{198BE463-CF9E-42D5-BD3F-F13C3EFD2E82}"/>
              </a:ext>
            </a:extLst>
          </p:cNvPr>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7749118" y="1447800"/>
            <a:ext cx="3772426" cy="3004539"/>
          </a:xfrm>
        </p:spPr>
      </p:pic>
    </p:spTree>
    <p:extLst>
      <p:ext uri="{BB962C8B-B14F-4D97-AF65-F5344CB8AC3E}">
        <p14:creationId xmlns:p14="http://schemas.microsoft.com/office/powerpoint/2010/main" val="2494773407"/>
      </p:ext>
    </p:extLst>
  </p:cSld>
  <p:clrMapOvr>
    <a:masterClrMapping/>
  </p:clrMapOvr>
  <mc:AlternateContent xmlns:mc="http://schemas.openxmlformats.org/markup-compatibility/2006">
    <mc:Choice xmlns:p14="http://schemas.microsoft.com/office/powerpoint/2010/main" Requires="p14">
      <p:transition spd="slow" p14:dur="1500" advClick="0" advTm="20000">
        <p:pull/>
      </p:transition>
    </mc:Choice>
    <mc:Fallback>
      <p:transition spd="slow" advClick="0" advTm="20000">
        <p:pull/>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EBF033-A730-4F88-A812-FEB812B7A538}"/>
              </a:ext>
            </a:extLst>
          </p:cNvPr>
          <p:cNvSpPr>
            <a:spLocks noGrp="1"/>
          </p:cNvSpPr>
          <p:nvPr>
            <p:ph type="title"/>
          </p:nvPr>
        </p:nvSpPr>
        <p:spPr/>
        <p:txBody>
          <a:bodyPr/>
          <a:lstStyle/>
          <a:p>
            <a:r>
              <a:rPr lang="nl-NL" dirty="0"/>
              <a:t>Röntgenonderzoek</a:t>
            </a:r>
            <a:endParaRPr lang="nl-NL" dirty="0">
              <a:highlight>
                <a:srgbClr val="FFFF00"/>
              </a:highlight>
            </a:endParaRPr>
          </a:p>
        </p:txBody>
      </p:sp>
      <p:sp>
        <p:nvSpPr>
          <p:cNvPr id="3" name="Tijdelijke aanduiding voor inhoud 2">
            <a:extLst>
              <a:ext uri="{FF2B5EF4-FFF2-40B4-BE49-F238E27FC236}">
                <a16:creationId xmlns:a16="http://schemas.microsoft.com/office/drawing/2014/main" id="{7E5BE8EA-9BE0-4350-8279-FCA24E764986}"/>
              </a:ext>
            </a:extLst>
          </p:cNvPr>
          <p:cNvSpPr>
            <a:spLocks noGrp="1"/>
          </p:cNvSpPr>
          <p:nvPr>
            <p:ph sz="quarter" idx="1"/>
          </p:nvPr>
        </p:nvSpPr>
        <p:spPr/>
        <p:txBody>
          <a:bodyPr/>
          <a:lstStyle/>
          <a:p>
            <a:r>
              <a:rPr lang="nl-NL" dirty="0"/>
              <a:t>Röntgenonderzoek maakt inwendige lichaamsdelen zichtbaar met behulp van röntgenstraling. Een röntgenonderzoek is geschikt om de botten zichtbaar te maken, alsmede de organen. </a:t>
            </a:r>
          </a:p>
          <a:p>
            <a:r>
              <a:rPr lang="nl-NL" dirty="0"/>
              <a:t>Bij SALT is het mogelijk röntgenfoto’s te maken van botten en gewrichten, buik en longen. </a:t>
            </a:r>
          </a:p>
          <a:p>
            <a:r>
              <a:rPr lang="nl-NL" dirty="0"/>
              <a:t>De foto’s worden beoordeeld door een radioloog.</a:t>
            </a:r>
          </a:p>
        </p:txBody>
      </p:sp>
      <p:pic>
        <p:nvPicPr>
          <p:cNvPr id="6" name="Tijdelijke aanduiding voor inhoud 5">
            <a:extLst>
              <a:ext uri="{FF2B5EF4-FFF2-40B4-BE49-F238E27FC236}">
                <a16:creationId xmlns:a16="http://schemas.microsoft.com/office/drawing/2014/main" id="{82D5F7DE-9688-45B2-8789-1747B54F3B3C}"/>
              </a:ext>
            </a:extLst>
          </p:cNvPr>
          <p:cNvPicPr>
            <a:picLocks noGrp="1" noChangeAspect="1"/>
          </p:cNvPicPr>
          <p:nvPr>
            <p:ph sz="quarter" idx="10"/>
          </p:nvPr>
        </p:nvPicPr>
        <p:blipFill>
          <a:blip r:embed="rId2" cstate="print">
            <a:extLst>
              <a:ext uri="{28A0092B-C50C-407E-A947-70E740481C1C}">
                <a14:useLocalDpi xmlns:a14="http://schemas.microsoft.com/office/drawing/2010/main" val="0"/>
              </a:ext>
            </a:extLst>
          </a:blip>
          <a:stretch>
            <a:fillRect/>
          </a:stretch>
        </p:blipFill>
        <p:spPr>
          <a:xfrm>
            <a:off x="7708057" y="1447800"/>
            <a:ext cx="3854549" cy="3208338"/>
          </a:xfrm>
        </p:spPr>
      </p:pic>
    </p:spTree>
    <p:extLst>
      <p:ext uri="{BB962C8B-B14F-4D97-AF65-F5344CB8AC3E}">
        <p14:creationId xmlns:p14="http://schemas.microsoft.com/office/powerpoint/2010/main" val="251834755"/>
      </p:ext>
    </p:extLst>
  </p:cSld>
  <p:clrMapOvr>
    <a:masterClrMapping/>
  </p:clrMapOvr>
  <mc:AlternateContent xmlns:mc="http://schemas.openxmlformats.org/markup-compatibility/2006">
    <mc:Choice xmlns:p14="http://schemas.microsoft.com/office/powerpoint/2010/main" Requires="p14">
      <p:transition spd="slow" p14:dur="1500" advClick="0" advTm="20000">
        <p:pull/>
      </p:transition>
    </mc:Choice>
    <mc:Fallback>
      <p:transition spd="slow" advClick="0" advTm="20000">
        <p:pull/>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EEDA5F-C9B3-42D0-832A-904A4D9F795F}"/>
              </a:ext>
            </a:extLst>
          </p:cNvPr>
          <p:cNvSpPr>
            <a:spLocks noGrp="1"/>
          </p:cNvSpPr>
          <p:nvPr>
            <p:ph type="title"/>
          </p:nvPr>
        </p:nvSpPr>
        <p:spPr/>
        <p:txBody>
          <a:bodyPr/>
          <a:lstStyle/>
          <a:p>
            <a:r>
              <a:rPr lang="nl-NL" dirty="0"/>
              <a:t>bloedafname</a:t>
            </a:r>
          </a:p>
        </p:txBody>
      </p:sp>
      <p:sp>
        <p:nvSpPr>
          <p:cNvPr id="3" name="Tijdelijke aanduiding voor inhoud 2">
            <a:extLst>
              <a:ext uri="{FF2B5EF4-FFF2-40B4-BE49-F238E27FC236}">
                <a16:creationId xmlns:a16="http://schemas.microsoft.com/office/drawing/2014/main" id="{CB857997-2BA1-445B-9DB1-8BB78E92BB6F}"/>
              </a:ext>
            </a:extLst>
          </p:cNvPr>
          <p:cNvSpPr>
            <a:spLocks noGrp="1"/>
          </p:cNvSpPr>
          <p:nvPr>
            <p:ph sz="quarter" idx="1"/>
          </p:nvPr>
        </p:nvSpPr>
        <p:spPr/>
        <p:txBody>
          <a:bodyPr/>
          <a:lstStyle/>
          <a:p>
            <a:r>
              <a:rPr lang="nl-NL" dirty="0"/>
              <a:t>Voor bloedafname bent u welkom op alle SALT-locaties in de regio’s Zaanstreek, Purmerend, Amsterdam en de randgemeenten van Kennemerland. Met ongeveer 60 poli’s is er altijd een afnamelocatie bij u in de buurt. </a:t>
            </a:r>
          </a:p>
          <a:p>
            <a:endParaRPr lang="nl-NL" dirty="0"/>
          </a:p>
          <a:p>
            <a:r>
              <a:rPr lang="nl-NL" dirty="0"/>
              <a:t>Kijkt u op </a:t>
            </a:r>
            <a:r>
              <a:rPr lang="nl-NL" b="1" dirty="0"/>
              <a:t>www.salt.nl</a:t>
            </a:r>
            <a:r>
              <a:rPr lang="nl-NL" dirty="0"/>
              <a:t> voor actuele openingstijden.</a:t>
            </a:r>
          </a:p>
        </p:txBody>
      </p:sp>
      <p:pic>
        <p:nvPicPr>
          <p:cNvPr id="6" name="Tijdelijke aanduiding voor inhoud 5" descr="Afbeelding met persoon, binnen&#10;&#10;Automatisch gegenereerde beschrijving">
            <a:extLst>
              <a:ext uri="{FF2B5EF4-FFF2-40B4-BE49-F238E27FC236}">
                <a16:creationId xmlns:a16="http://schemas.microsoft.com/office/drawing/2014/main" id="{557DC001-9375-49C2-AB73-93807B80E68F}"/>
              </a:ext>
            </a:extLst>
          </p:cNvPr>
          <p:cNvPicPr>
            <a:picLocks noGrp="1" noChangeAspect="1"/>
          </p:cNvPicPr>
          <p:nvPr>
            <p:ph sz="quarter" idx="10"/>
          </p:nvPr>
        </p:nvPicPr>
        <p:blipFill>
          <a:blip r:embed="rId2" cstate="print">
            <a:extLst>
              <a:ext uri="{28A0092B-C50C-407E-A947-70E740481C1C}">
                <a14:useLocalDpi xmlns:a14="http://schemas.microsoft.com/office/drawing/2010/main" val="0"/>
              </a:ext>
            </a:extLst>
          </a:blip>
          <a:stretch>
            <a:fillRect/>
          </a:stretch>
        </p:blipFill>
        <p:spPr>
          <a:xfrm>
            <a:off x="7688263" y="1447801"/>
            <a:ext cx="3894137" cy="2902214"/>
          </a:xfrm>
          <a:effectLst>
            <a:outerShdw blurRad="50800" algn="ctr" rotWithShape="0">
              <a:srgbClr val="000000">
                <a:alpha val="43137"/>
              </a:srgbClr>
            </a:outerShdw>
          </a:effectLst>
        </p:spPr>
      </p:pic>
    </p:spTree>
    <p:extLst>
      <p:ext uri="{BB962C8B-B14F-4D97-AF65-F5344CB8AC3E}">
        <p14:creationId xmlns:p14="http://schemas.microsoft.com/office/powerpoint/2010/main" val="1440878498"/>
      </p:ext>
    </p:extLst>
  </p:cSld>
  <p:clrMapOvr>
    <a:masterClrMapping/>
  </p:clrMapOvr>
  <mc:AlternateContent xmlns:mc="http://schemas.openxmlformats.org/markup-compatibility/2006">
    <mc:Choice xmlns:p14="http://schemas.microsoft.com/office/powerpoint/2010/main" Requires="p14">
      <p:transition spd="slow" p14:dur="1500" advClick="0" advTm="20000">
        <p:pull/>
      </p:transition>
    </mc:Choice>
    <mc:Fallback>
      <p:transition spd="slow" advClick="0" advTm="20000">
        <p:pull/>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860248-5649-4D96-BF2E-C40D809C3C19}"/>
              </a:ext>
            </a:extLst>
          </p:cNvPr>
          <p:cNvSpPr>
            <a:spLocks noGrp="1"/>
          </p:cNvSpPr>
          <p:nvPr>
            <p:ph type="title"/>
          </p:nvPr>
        </p:nvSpPr>
        <p:spPr/>
        <p:txBody>
          <a:bodyPr/>
          <a:lstStyle/>
          <a:p>
            <a:r>
              <a:rPr lang="nl-NL" dirty="0"/>
              <a:t>Covid-19 (corona)</a:t>
            </a:r>
          </a:p>
        </p:txBody>
      </p:sp>
      <p:sp>
        <p:nvSpPr>
          <p:cNvPr id="3" name="Tijdelijke aanduiding voor inhoud 2">
            <a:extLst>
              <a:ext uri="{FF2B5EF4-FFF2-40B4-BE49-F238E27FC236}">
                <a16:creationId xmlns:a16="http://schemas.microsoft.com/office/drawing/2014/main" id="{38EFCE8A-D185-4138-A5A3-38F26F2A8520}"/>
              </a:ext>
            </a:extLst>
          </p:cNvPr>
          <p:cNvSpPr>
            <a:spLocks noGrp="1"/>
          </p:cNvSpPr>
          <p:nvPr>
            <p:ph sz="quarter" idx="1"/>
          </p:nvPr>
        </p:nvSpPr>
        <p:spPr/>
        <p:txBody>
          <a:bodyPr/>
          <a:lstStyle/>
          <a:p>
            <a:r>
              <a:rPr lang="nl-NL" dirty="0"/>
              <a:t>Wij verzoeken u de door het RIVM opgestelde maatregelen te respecteren:</a:t>
            </a:r>
          </a:p>
          <a:p>
            <a:pPr marL="342900" indent="-342900">
              <a:buFont typeface="Arial" panose="020B0604020202020204" pitchFamily="34" charset="0"/>
              <a:buChar char="•"/>
            </a:pPr>
            <a:r>
              <a:rPr lang="nl-NL" dirty="0"/>
              <a:t>Draag een mondkapje</a:t>
            </a:r>
          </a:p>
          <a:p>
            <a:pPr marL="342900" indent="-342900">
              <a:buFont typeface="Arial" panose="020B0604020202020204" pitchFamily="34" charset="0"/>
              <a:buChar char="•"/>
            </a:pPr>
            <a:r>
              <a:rPr lang="nl-NL" dirty="0"/>
              <a:t>Houd 1,5 meter afstand</a:t>
            </a:r>
          </a:p>
          <a:p>
            <a:pPr marL="342900" indent="-342900">
              <a:buFont typeface="Arial" panose="020B0604020202020204" pitchFamily="34" charset="0"/>
              <a:buChar char="•"/>
            </a:pPr>
            <a:r>
              <a:rPr lang="nl-NL" dirty="0"/>
              <a:t>Was regelmatig uw handen</a:t>
            </a:r>
          </a:p>
          <a:p>
            <a:pPr marL="342900" indent="-342900">
              <a:buFont typeface="Arial" panose="020B0604020202020204" pitchFamily="34" charset="0"/>
              <a:buChar char="•"/>
            </a:pPr>
            <a:r>
              <a:rPr lang="nl-NL" dirty="0"/>
              <a:t>Blijf thuis bij </a:t>
            </a:r>
            <a:r>
              <a:rPr lang="nl-NL" dirty="0" err="1"/>
              <a:t>coronagerelateerde</a:t>
            </a:r>
            <a:r>
              <a:rPr lang="nl-NL" dirty="0"/>
              <a:t> klachten</a:t>
            </a:r>
          </a:p>
          <a:p>
            <a:pPr marL="342900" indent="-342900">
              <a:buFont typeface="Arial" panose="020B0604020202020204" pitchFamily="34" charset="0"/>
              <a:buChar char="•"/>
            </a:pPr>
            <a:r>
              <a:rPr lang="nl-NL" dirty="0"/>
              <a:t>Doe een (zelf)test bij </a:t>
            </a:r>
            <a:r>
              <a:rPr lang="nl-NL" dirty="0" err="1"/>
              <a:t>coronagerelateerde</a:t>
            </a:r>
            <a:r>
              <a:rPr lang="nl-NL" dirty="0"/>
              <a:t> klachten</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p:txBody>
      </p:sp>
      <p:pic>
        <p:nvPicPr>
          <p:cNvPr id="6" name="Tijdelijke aanduiding voor inhoud 5" descr="Afbeelding met tekst&#10;&#10;Automatisch gegenereerde beschrijving">
            <a:extLst>
              <a:ext uri="{FF2B5EF4-FFF2-40B4-BE49-F238E27FC236}">
                <a16:creationId xmlns:a16="http://schemas.microsoft.com/office/drawing/2014/main" id="{0611177E-F711-4B03-9D3E-198B813C90EA}"/>
              </a:ext>
            </a:extLst>
          </p:cNvPr>
          <p:cNvPicPr>
            <a:picLocks noGrp="1" noChangeAspect="1"/>
          </p:cNvPicPr>
          <p:nvPr>
            <p:ph sz="quarter" idx="10"/>
          </p:nvPr>
        </p:nvPicPr>
        <p:blipFill rotWithShape="1">
          <a:blip r:embed="rId2" cstate="print">
            <a:extLst>
              <a:ext uri="{28A0092B-C50C-407E-A947-70E740481C1C}">
                <a14:useLocalDpi xmlns:a14="http://schemas.microsoft.com/office/drawing/2010/main" val="0"/>
              </a:ext>
            </a:extLst>
          </a:blip>
          <a:srcRect l="9781" r="9050"/>
          <a:stretch/>
        </p:blipFill>
        <p:spPr>
          <a:xfrm>
            <a:off x="7688263" y="1447801"/>
            <a:ext cx="3894137" cy="2699898"/>
          </a:xfrm>
        </p:spPr>
      </p:pic>
    </p:spTree>
    <p:extLst>
      <p:ext uri="{BB962C8B-B14F-4D97-AF65-F5344CB8AC3E}">
        <p14:creationId xmlns:p14="http://schemas.microsoft.com/office/powerpoint/2010/main" val="1572282223"/>
      </p:ext>
    </p:extLst>
  </p:cSld>
  <p:clrMapOvr>
    <a:masterClrMapping/>
  </p:clrMapOvr>
  <mc:AlternateContent xmlns:mc="http://schemas.openxmlformats.org/markup-compatibility/2006">
    <mc:Choice xmlns:p14="http://schemas.microsoft.com/office/powerpoint/2010/main" Requires="p14">
      <p:transition spd="slow" p14:dur="1500" advClick="0" advTm="20000">
        <p:pull/>
      </p:transition>
    </mc:Choice>
    <mc:Fallback>
      <p:transition spd="slow" advClick="0" advTm="20000">
        <p:pull/>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860248-5649-4D96-BF2E-C40D809C3C19}"/>
              </a:ext>
            </a:extLst>
          </p:cNvPr>
          <p:cNvSpPr>
            <a:spLocks noGrp="1"/>
          </p:cNvSpPr>
          <p:nvPr>
            <p:ph type="title"/>
          </p:nvPr>
        </p:nvSpPr>
        <p:spPr/>
        <p:txBody>
          <a:bodyPr/>
          <a:lstStyle/>
          <a:p>
            <a:r>
              <a:rPr lang="nl-NL" dirty="0"/>
              <a:t>Mondkapje verplicht</a:t>
            </a:r>
          </a:p>
        </p:txBody>
      </p:sp>
      <p:sp>
        <p:nvSpPr>
          <p:cNvPr id="3" name="Tijdelijke aanduiding voor inhoud 2">
            <a:extLst>
              <a:ext uri="{FF2B5EF4-FFF2-40B4-BE49-F238E27FC236}">
                <a16:creationId xmlns:a16="http://schemas.microsoft.com/office/drawing/2014/main" id="{38EFCE8A-D185-4138-A5A3-38F26F2A8520}"/>
              </a:ext>
            </a:extLst>
          </p:cNvPr>
          <p:cNvSpPr>
            <a:spLocks noGrp="1"/>
          </p:cNvSpPr>
          <p:nvPr>
            <p:ph sz="quarter" idx="1"/>
          </p:nvPr>
        </p:nvSpPr>
        <p:spPr/>
        <p:txBody>
          <a:bodyPr/>
          <a:lstStyle/>
          <a:p>
            <a:r>
              <a:rPr lang="nl-NL" dirty="0"/>
              <a:t>In verband met uw en onze veiligheid is ook bij ons het dragen van een mondkapje verplicht. </a:t>
            </a:r>
          </a:p>
        </p:txBody>
      </p:sp>
      <p:pic>
        <p:nvPicPr>
          <p:cNvPr id="8" name="Tijdelijke aanduiding voor inhoud 7">
            <a:extLst>
              <a:ext uri="{FF2B5EF4-FFF2-40B4-BE49-F238E27FC236}">
                <a16:creationId xmlns:a16="http://schemas.microsoft.com/office/drawing/2014/main" id="{E678996A-D80B-49DE-919E-9C221CEE358F}"/>
              </a:ext>
            </a:extLst>
          </p:cNvPr>
          <p:cNvPicPr>
            <a:picLocks noGrp="1" noChangeAspect="1"/>
          </p:cNvPicPr>
          <p:nvPr>
            <p:ph sz="quarter" idx="10"/>
          </p:nvPr>
        </p:nvPicPr>
        <p:blipFill>
          <a:blip r:embed="rId2" cstate="print">
            <a:extLst>
              <a:ext uri="{28A0092B-C50C-407E-A947-70E740481C1C}">
                <a14:useLocalDpi xmlns:a14="http://schemas.microsoft.com/office/drawing/2010/main" val="0"/>
              </a:ext>
            </a:extLst>
          </a:blip>
          <a:stretch>
            <a:fillRect/>
          </a:stretch>
        </p:blipFill>
        <p:spPr>
          <a:xfrm>
            <a:off x="7688263" y="1447800"/>
            <a:ext cx="3894137" cy="2789496"/>
          </a:xfrm>
        </p:spPr>
      </p:pic>
    </p:spTree>
    <p:extLst>
      <p:ext uri="{BB962C8B-B14F-4D97-AF65-F5344CB8AC3E}">
        <p14:creationId xmlns:p14="http://schemas.microsoft.com/office/powerpoint/2010/main" val="886813394"/>
      </p:ext>
    </p:extLst>
  </p:cSld>
  <p:clrMapOvr>
    <a:masterClrMapping/>
  </p:clrMapOvr>
  <mc:AlternateContent xmlns:mc="http://schemas.openxmlformats.org/markup-compatibility/2006">
    <mc:Choice xmlns:p14="http://schemas.microsoft.com/office/powerpoint/2010/main" Requires="p14">
      <p:transition spd="slow" p14:dur="1500" advClick="0" advTm="20000">
        <p:pull/>
      </p:transition>
    </mc:Choice>
    <mc:Fallback>
      <p:transition spd="slow" advClick="0" advTm="20000">
        <p:pull/>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826479-4B6E-4F91-BB95-BD00BBC32729}"/>
              </a:ext>
            </a:extLst>
          </p:cNvPr>
          <p:cNvSpPr>
            <a:spLocks noGrp="1"/>
          </p:cNvSpPr>
          <p:nvPr>
            <p:ph type="title"/>
          </p:nvPr>
        </p:nvSpPr>
        <p:spPr/>
        <p:txBody>
          <a:bodyPr/>
          <a:lstStyle/>
          <a:p>
            <a:r>
              <a:rPr lang="nl-NL" dirty="0"/>
              <a:t>Kinderen prikken</a:t>
            </a:r>
          </a:p>
        </p:txBody>
      </p:sp>
      <p:sp>
        <p:nvSpPr>
          <p:cNvPr id="3" name="Tijdelijke aanduiding voor inhoud 2">
            <a:extLst>
              <a:ext uri="{FF2B5EF4-FFF2-40B4-BE49-F238E27FC236}">
                <a16:creationId xmlns:a16="http://schemas.microsoft.com/office/drawing/2014/main" id="{80A9605F-7266-4B4C-9FCD-88EFC9BD0D6D}"/>
              </a:ext>
            </a:extLst>
          </p:cNvPr>
          <p:cNvSpPr>
            <a:spLocks noGrp="1"/>
          </p:cNvSpPr>
          <p:nvPr>
            <p:ph sz="quarter" idx="1"/>
          </p:nvPr>
        </p:nvSpPr>
        <p:spPr/>
        <p:txBody>
          <a:bodyPr/>
          <a:lstStyle/>
          <a:p>
            <a:r>
              <a:rPr lang="nl-NL" dirty="0"/>
              <a:t>De meeste kinderen vinden bloedafname eng en zien op tegen bloedprikken. Logisch, een prik is ook niet fijn.</a:t>
            </a:r>
          </a:p>
          <a:p>
            <a:endParaRPr lang="nl-NL" dirty="0"/>
          </a:p>
          <a:p>
            <a:r>
              <a:rPr lang="nl-NL" dirty="0"/>
              <a:t>Daarom geven wij bij SALT extra aandacht aan deze kinderen en hun ouders. </a:t>
            </a:r>
          </a:p>
          <a:p>
            <a:endParaRPr lang="nl-NL" dirty="0"/>
          </a:p>
          <a:p>
            <a:r>
              <a:rPr lang="nl-NL" b="1" dirty="0">
                <a:solidFill>
                  <a:srgbClr val="FF0000"/>
                </a:solidFill>
              </a:rPr>
              <a:t>Download de app Prik! </a:t>
            </a:r>
            <a:r>
              <a:rPr lang="nl-NL" dirty="0"/>
              <a:t>voor een goede voorbereiding. </a:t>
            </a:r>
          </a:p>
        </p:txBody>
      </p:sp>
      <p:pic>
        <p:nvPicPr>
          <p:cNvPr id="6" name="Tijdelijke aanduiding voor inhoud 5">
            <a:extLst>
              <a:ext uri="{FF2B5EF4-FFF2-40B4-BE49-F238E27FC236}">
                <a16:creationId xmlns:a16="http://schemas.microsoft.com/office/drawing/2014/main" id="{C6E33655-7BD2-4708-89A4-453DCFE1C322}"/>
              </a:ext>
            </a:extLst>
          </p:cNvPr>
          <p:cNvPicPr>
            <a:picLocks noGrp="1" noChangeAspect="1"/>
          </p:cNvPicPr>
          <p:nvPr>
            <p:ph sz="quarter" idx="10"/>
          </p:nvPr>
        </p:nvPicPr>
        <p:blipFill>
          <a:blip r:embed="rId2" cstate="print">
            <a:extLst>
              <a:ext uri="{28A0092B-C50C-407E-A947-70E740481C1C}">
                <a14:useLocalDpi xmlns:a14="http://schemas.microsoft.com/office/drawing/2010/main" val="0"/>
              </a:ext>
            </a:extLst>
          </a:blip>
          <a:stretch>
            <a:fillRect/>
          </a:stretch>
        </p:blipFill>
        <p:spPr>
          <a:xfrm rot="1187830">
            <a:off x="1397642" y="4006623"/>
            <a:ext cx="1231430" cy="1231430"/>
          </a:xfrm>
        </p:spPr>
      </p:pic>
      <p:pic>
        <p:nvPicPr>
          <p:cNvPr id="5" name="Afbeelding 4" descr="Afbeelding met gevuld&#10;&#10;Automatisch gegenereerde beschrijving">
            <a:extLst>
              <a:ext uri="{FF2B5EF4-FFF2-40B4-BE49-F238E27FC236}">
                <a16:creationId xmlns:a16="http://schemas.microsoft.com/office/drawing/2014/main" id="{40163675-49DB-4544-9ABB-EF7F02FDFB1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088" r="9127"/>
          <a:stretch/>
        </p:blipFill>
        <p:spPr>
          <a:xfrm>
            <a:off x="7646894" y="1447799"/>
            <a:ext cx="3935506" cy="3037579"/>
          </a:xfrm>
          <a:prstGeom prst="rect">
            <a:avLst/>
          </a:prstGeom>
        </p:spPr>
      </p:pic>
    </p:spTree>
    <p:extLst>
      <p:ext uri="{BB962C8B-B14F-4D97-AF65-F5344CB8AC3E}">
        <p14:creationId xmlns:p14="http://schemas.microsoft.com/office/powerpoint/2010/main" val="7168791"/>
      </p:ext>
    </p:extLst>
  </p:cSld>
  <p:clrMapOvr>
    <a:masterClrMapping/>
  </p:clrMapOvr>
  <mc:AlternateContent xmlns:mc="http://schemas.openxmlformats.org/markup-compatibility/2006">
    <mc:Choice xmlns:p14="http://schemas.microsoft.com/office/powerpoint/2010/main" Requires="p14">
      <p:transition spd="slow" p14:dur="1500" advClick="0" advTm="20000">
        <p:pull/>
      </p:transition>
    </mc:Choice>
    <mc:Fallback>
      <p:transition spd="slow" advClick="0" advTm="20000">
        <p:pull/>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9E2FEB-07F1-4FB9-ADBA-7BFC2872E349}"/>
              </a:ext>
            </a:extLst>
          </p:cNvPr>
          <p:cNvSpPr>
            <a:spLocks noGrp="1"/>
          </p:cNvSpPr>
          <p:nvPr>
            <p:ph type="title"/>
          </p:nvPr>
        </p:nvSpPr>
        <p:spPr/>
        <p:txBody>
          <a:bodyPr/>
          <a:lstStyle/>
          <a:p>
            <a:r>
              <a:rPr lang="nl-NL" dirty="0"/>
              <a:t>24-uurs bloeddrukmeting</a:t>
            </a:r>
          </a:p>
        </p:txBody>
      </p:sp>
      <p:sp>
        <p:nvSpPr>
          <p:cNvPr id="3" name="Tijdelijke aanduiding voor inhoud 2">
            <a:extLst>
              <a:ext uri="{FF2B5EF4-FFF2-40B4-BE49-F238E27FC236}">
                <a16:creationId xmlns:a16="http://schemas.microsoft.com/office/drawing/2014/main" id="{DCA1E3CA-145A-4628-90A5-BD713B3D87ED}"/>
              </a:ext>
            </a:extLst>
          </p:cNvPr>
          <p:cNvSpPr>
            <a:spLocks noGrp="1"/>
          </p:cNvSpPr>
          <p:nvPr>
            <p:ph sz="quarter" idx="1"/>
          </p:nvPr>
        </p:nvSpPr>
        <p:spPr/>
        <p:txBody>
          <a:bodyPr/>
          <a:lstStyle/>
          <a:p>
            <a:r>
              <a:rPr lang="nl-NL" dirty="0">
                <a:solidFill>
                  <a:srgbClr val="000000"/>
                </a:solidFill>
                <a:effectLst/>
                <a:latin typeface="Calibri" panose="020F0502020204030204" pitchFamily="34" charset="0"/>
                <a:ea typeface="Times New Roman" panose="02020603050405020304" pitchFamily="18" charset="0"/>
              </a:rPr>
              <a:t>Tijdens de 24 uurs bloeddrukmeting wordt uw bloeddruk de hele dag en nacht gemeten. Het is belangrijk dat dit in uw eigen leefomgeving plaatsvindt. Bij sommige mensen is de bloeddruk thuis namelijk een stuk lager dan bij de arts.</a:t>
            </a:r>
          </a:p>
          <a:p>
            <a:br>
              <a:rPr lang="nl-NL" dirty="0">
                <a:solidFill>
                  <a:srgbClr val="000000"/>
                </a:solidFill>
                <a:effectLst/>
                <a:latin typeface="Calibri" panose="020F0502020204030204" pitchFamily="34" charset="0"/>
                <a:ea typeface="Times New Roman" panose="02020603050405020304" pitchFamily="18" charset="0"/>
              </a:rPr>
            </a:br>
            <a:r>
              <a:rPr lang="nl-NL" dirty="0">
                <a:solidFill>
                  <a:srgbClr val="000000"/>
                </a:solidFill>
                <a:effectLst/>
                <a:latin typeface="Calibri" panose="020F0502020204030204" pitchFamily="34" charset="0"/>
                <a:ea typeface="Times New Roman" panose="02020603050405020304" pitchFamily="18" charset="0"/>
              </a:rPr>
              <a:t>U krijgt een bloeddrukband om de arm die u het minste gebruikt. Deze band is verbonden aan een klein apparaatje dat uw bloeddruk meet. Het apparaat meet overdag om de 15 minuten uw bloeddruk en ’s nachts om de 30 minuten.</a:t>
            </a:r>
            <a:endParaRPr lang="nl-NL" dirty="0">
              <a:effectLst/>
              <a:latin typeface="Calibri" panose="020F0502020204030204" pitchFamily="34" charset="0"/>
              <a:ea typeface="Calibri" panose="020F0502020204030204" pitchFamily="34" charset="0"/>
            </a:endParaRPr>
          </a:p>
          <a:p>
            <a:endParaRPr lang="nl-NL" dirty="0"/>
          </a:p>
        </p:txBody>
      </p:sp>
      <p:pic>
        <p:nvPicPr>
          <p:cNvPr id="6" name="Tijdelijke aanduiding voor inhoud 5" descr="Afbeelding met persoon, staand, poseren&#10;&#10;Automatisch gegenereerde beschrijving">
            <a:extLst>
              <a:ext uri="{FF2B5EF4-FFF2-40B4-BE49-F238E27FC236}">
                <a16:creationId xmlns:a16="http://schemas.microsoft.com/office/drawing/2014/main" id="{DED68AE1-4F10-4A22-9B57-3A15489DCBA6}"/>
              </a:ext>
            </a:extLst>
          </p:cNvPr>
          <p:cNvPicPr>
            <a:picLocks noGrp="1" noChangeAspect="1"/>
          </p:cNvPicPr>
          <p:nvPr>
            <p:ph sz="quarter" idx="10"/>
          </p:nvPr>
        </p:nvPicPr>
        <p:blipFill rotWithShape="1">
          <a:blip r:embed="rId2" cstate="print">
            <a:extLst>
              <a:ext uri="{28A0092B-C50C-407E-A947-70E740481C1C}">
                <a14:useLocalDpi xmlns:a14="http://schemas.microsoft.com/office/drawing/2010/main" val="0"/>
              </a:ext>
            </a:extLst>
          </a:blip>
          <a:srcRect r="7175"/>
          <a:stretch/>
        </p:blipFill>
        <p:spPr>
          <a:xfrm>
            <a:off x="7688263" y="1447800"/>
            <a:ext cx="3894137" cy="3088105"/>
          </a:xfrm>
        </p:spPr>
      </p:pic>
    </p:spTree>
    <p:extLst>
      <p:ext uri="{BB962C8B-B14F-4D97-AF65-F5344CB8AC3E}">
        <p14:creationId xmlns:p14="http://schemas.microsoft.com/office/powerpoint/2010/main" val="2290485119"/>
      </p:ext>
    </p:extLst>
  </p:cSld>
  <p:clrMapOvr>
    <a:masterClrMapping/>
  </p:clrMapOvr>
  <mc:AlternateContent xmlns:mc="http://schemas.openxmlformats.org/markup-compatibility/2006">
    <mc:Choice xmlns:p14="http://schemas.microsoft.com/office/powerpoint/2010/main" Requires="p14">
      <p:transition spd="slow" p14:dur="1500" advClick="0" advTm="20000">
        <p:pull/>
      </p:transition>
    </mc:Choice>
    <mc:Fallback>
      <p:transition spd="slow" advClick="0" advTm="20000">
        <p:pull/>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3F638F-A2C2-42E3-9E4D-5AE7D07E8EBB}"/>
              </a:ext>
            </a:extLst>
          </p:cNvPr>
          <p:cNvSpPr>
            <a:spLocks noGrp="1"/>
          </p:cNvSpPr>
          <p:nvPr>
            <p:ph type="title"/>
          </p:nvPr>
        </p:nvSpPr>
        <p:spPr/>
        <p:txBody>
          <a:bodyPr/>
          <a:lstStyle/>
          <a:p>
            <a:r>
              <a:rPr lang="nl-NL" dirty="0"/>
              <a:t>Legitimatiebewijs verplicht</a:t>
            </a:r>
          </a:p>
        </p:txBody>
      </p:sp>
      <p:sp>
        <p:nvSpPr>
          <p:cNvPr id="3" name="Tijdelijke aanduiding voor inhoud 2">
            <a:extLst>
              <a:ext uri="{FF2B5EF4-FFF2-40B4-BE49-F238E27FC236}">
                <a16:creationId xmlns:a16="http://schemas.microsoft.com/office/drawing/2014/main" id="{B8B73377-0E4D-4BD8-88FE-D2B14A30B274}"/>
              </a:ext>
            </a:extLst>
          </p:cNvPr>
          <p:cNvSpPr>
            <a:spLocks noGrp="1"/>
          </p:cNvSpPr>
          <p:nvPr>
            <p:ph sz="quarter" idx="1"/>
          </p:nvPr>
        </p:nvSpPr>
        <p:spPr/>
        <p:txBody>
          <a:bodyPr/>
          <a:lstStyle/>
          <a:p>
            <a:r>
              <a:rPr lang="nl-NL" dirty="0"/>
              <a:t>Bij uw bezoek aan SALT heeft u een geldig legitimatiebewijs nodig. SALT is namelijk wettelijk verplicht om uw burger-servicenummer (BSN) te controleren.</a:t>
            </a:r>
          </a:p>
          <a:p>
            <a:endParaRPr lang="nl-NL" dirty="0"/>
          </a:p>
          <a:p>
            <a:r>
              <a:rPr lang="nl-NL" dirty="0"/>
              <a:t>Uw BSN-nummer staat op uw paspoort, rijbewijs of identiteitskaart.</a:t>
            </a:r>
          </a:p>
        </p:txBody>
      </p:sp>
      <p:pic>
        <p:nvPicPr>
          <p:cNvPr id="6" name="Tijdelijke aanduiding voor inhoud 5">
            <a:extLst>
              <a:ext uri="{FF2B5EF4-FFF2-40B4-BE49-F238E27FC236}">
                <a16:creationId xmlns:a16="http://schemas.microsoft.com/office/drawing/2014/main" id="{D45C0CFD-CB45-4335-A480-3F1D6EB7C266}"/>
              </a:ext>
            </a:extLst>
          </p:cNvPr>
          <p:cNvPicPr>
            <a:picLocks noGrp="1" noChangeAspect="1"/>
          </p:cNvPicPr>
          <p:nvPr>
            <p:ph sz="quarter" idx="10"/>
          </p:nvPr>
        </p:nvPicPr>
        <p:blipFill rotWithShape="1">
          <a:blip r:embed="rId2" cstate="print">
            <a:extLst>
              <a:ext uri="{28A0092B-C50C-407E-A947-70E740481C1C}">
                <a14:useLocalDpi xmlns:a14="http://schemas.microsoft.com/office/drawing/2010/main" val="0"/>
              </a:ext>
            </a:extLst>
          </a:blip>
          <a:srcRect l="3825" t="4836" r="8110" b="4464"/>
          <a:stretch/>
        </p:blipFill>
        <p:spPr>
          <a:xfrm>
            <a:off x="7666074" y="1447799"/>
            <a:ext cx="3916322" cy="2592573"/>
          </a:xfrm>
        </p:spPr>
      </p:pic>
    </p:spTree>
    <p:extLst>
      <p:ext uri="{BB962C8B-B14F-4D97-AF65-F5344CB8AC3E}">
        <p14:creationId xmlns:p14="http://schemas.microsoft.com/office/powerpoint/2010/main" val="4140777894"/>
      </p:ext>
    </p:extLst>
  </p:cSld>
  <p:clrMapOvr>
    <a:masterClrMapping/>
  </p:clrMapOvr>
  <mc:AlternateContent xmlns:mc="http://schemas.openxmlformats.org/markup-compatibility/2006">
    <mc:Choice xmlns:p14="http://schemas.microsoft.com/office/powerpoint/2010/main" Requires="p14">
      <p:transition spd="slow" p14:dur="1500" advClick="0" advTm="20000">
        <p:pull/>
      </p:transition>
    </mc:Choice>
    <mc:Fallback>
      <p:transition spd="slow" advClick="0" advTm="20000">
        <p:pull/>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62F83D-D5C2-41ED-A6AA-6168C04BF65E}"/>
              </a:ext>
            </a:extLst>
          </p:cNvPr>
          <p:cNvSpPr>
            <a:spLocks noGrp="1"/>
          </p:cNvSpPr>
          <p:nvPr>
            <p:ph type="title"/>
          </p:nvPr>
        </p:nvSpPr>
        <p:spPr/>
        <p:txBody>
          <a:bodyPr/>
          <a:lstStyle/>
          <a:p>
            <a:r>
              <a:rPr lang="nl-NL" dirty="0"/>
              <a:t>echografie</a:t>
            </a:r>
          </a:p>
        </p:txBody>
      </p:sp>
      <p:sp>
        <p:nvSpPr>
          <p:cNvPr id="3" name="Tijdelijke aanduiding voor inhoud 2">
            <a:extLst>
              <a:ext uri="{FF2B5EF4-FFF2-40B4-BE49-F238E27FC236}">
                <a16:creationId xmlns:a16="http://schemas.microsoft.com/office/drawing/2014/main" id="{C76CE7EF-24DA-465E-9C92-8B36FC750774}"/>
              </a:ext>
            </a:extLst>
          </p:cNvPr>
          <p:cNvSpPr>
            <a:spLocks noGrp="1"/>
          </p:cNvSpPr>
          <p:nvPr>
            <p:ph sz="quarter" idx="1"/>
          </p:nvPr>
        </p:nvSpPr>
        <p:spPr/>
        <p:txBody>
          <a:bodyPr/>
          <a:lstStyle/>
          <a:p>
            <a:r>
              <a:rPr lang="nl-NL" dirty="0">
                <a:solidFill>
                  <a:srgbClr val="001021"/>
                </a:solidFill>
                <a:effectLst/>
                <a:latin typeface="+mn-lt"/>
                <a:ea typeface="Calibri" panose="020F0502020204030204" pitchFamily="34" charset="0"/>
              </a:rPr>
              <a:t>Echografie is een onderzoekstechniek waarbij we met geluidsgolven afbeeldingen maken van organen of structuren in het lichaam. Een echo is pijnloos en volledig onschadelijk. Voorbereiding op het onderzoek is alléén nodig bij een e</a:t>
            </a:r>
            <a:r>
              <a:rPr lang="nl-NL" dirty="0">
                <a:solidFill>
                  <a:srgbClr val="001021"/>
                </a:solidFill>
                <a:effectLst/>
                <a:latin typeface="Calibri" panose="020F0502020204030204" pitchFamily="34" charset="0"/>
                <a:ea typeface="Calibri" panose="020F0502020204030204" pitchFamily="34" charset="0"/>
              </a:rPr>
              <a:t>cho- onderzoek van de boven- en/of onderbuik. Welke voorbereiding voor deze onderzoeken nodig is, hoort u van de medewerker die de afspraak met u maakt. </a:t>
            </a:r>
            <a:endParaRPr lang="nl-NL" dirty="0"/>
          </a:p>
        </p:txBody>
      </p:sp>
      <p:pic>
        <p:nvPicPr>
          <p:cNvPr id="8" name="Afbeelding 7" descr="Afbeelding met persoon, blauw&#10;&#10;Automatisch gegenereerde beschrijving">
            <a:extLst>
              <a:ext uri="{FF2B5EF4-FFF2-40B4-BE49-F238E27FC236}">
                <a16:creationId xmlns:a16="http://schemas.microsoft.com/office/drawing/2014/main" id="{C0B23691-3361-473C-AAF2-5F7C1EB99644}"/>
              </a:ext>
            </a:extLst>
          </p:cNvPr>
          <p:cNvPicPr>
            <a:picLocks noChangeAspect="1"/>
          </p:cNvPicPr>
          <p:nvPr/>
        </p:nvPicPr>
        <p:blipFill rotWithShape="1">
          <a:blip r:embed="rId2">
            <a:extLst>
              <a:ext uri="{28A0092B-C50C-407E-A947-70E740481C1C}">
                <a14:useLocalDpi xmlns:a14="http://schemas.microsoft.com/office/drawing/2010/main" val="0"/>
              </a:ext>
            </a:extLst>
          </a:blip>
          <a:srcRect l="7365" r="12398"/>
          <a:stretch/>
        </p:blipFill>
        <p:spPr>
          <a:xfrm>
            <a:off x="7688263" y="1447800"/>
            <a:ext cx="3894137" cy="2948575"/>
          </a:xfrm>
          <a:prstGeom prst="rect">
            <a:avLst/>
          </a:prstGeom>
        </p:spPr>
      </p:pic>
    </p:spTree>
    <p:extLst>
      <p:ext uri="{BB962C8B-B14F-4D97-AF65-F5344CB8AC3E}">
        <p14:creationId xmlns:p14="http://schemas.microsoft.com/office/powerpoint/2010/main" val="3664823615"/>
      </p:ext>
    </p:extLst>
  </p:cSld>
  <p:clrMapOvr>
    <a:masterClrMapping/>
  </p:clrMapOvr>
  <mc:AlternateContent xmlns:mc="http://schemas.openxmlformats.org/markup-compatibility/2006">
    <mc:Choice xmlns:p14="http://schemas.microsoft.com/office/powerpoint/2010/main" Requires="p14">
      <p:transition spd="slow" p14:dur="1500" advClick="0" advTm="20000">
        <p:pull/>
      </p:transition>
    </mc:Choice>
    <mc:Fallback>
      <p:transition spd="slow" advClick="0" advTm="20000">
        <p:pull/>
      </p:transition>
    </mc:Fallback>
  </mc:AlternateContent>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rmat Powerpoint SALT" id="{98A64171-8F97-499F-A447-3972625EE594}" vid="{5E200D14-86A4-40FF-8E57-2161CD12EE32}"/>
    </a:ext>
  </a:extLst>
</a:theme>
</file>

<file path=docProps/app.xml><?xml version="1.0" encoding="utf-8"?>
<Properties xmlns="http://schemas.openxmlformats.org/officeDocument/2006/extended-properties" xmlns:vt="http://schemas.openxmlformats.org/officeDocument/2006/docPropsVTypes">
  <Template/>
  <TotalTime>6363</TotalTime>
  <Words>1218</Words>
  <Application>Microsoft Office PowerPoint</Application>
  <PresentationFormat>Breedbeeld</PresentationFormat>
  <Paragraphs>107</Paragraphs>
  <Slides>24</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24</vt:i4>
      </vt:variant>
    </vt:vector>
  </HeadingPairs>
  <TitlesOfParts>
    <vt:vector size="27" baseType="lpstr">
      <vt:lpstr>Arial</vt:lpstr>
      <vt:lpstr>Calibri</vt:lpstr>
      <vt:lpstr>Kantoorthema</vt:lpstr>
      <vt:lpstr>Eigen risico bij zorgverzekering</vt:lpstr>
      <vt:lpstr>24-uur holter en eventmeting</vt:lpstr>
      <vt:lpstr>bloedafname</vt:lpstr>
      <vt:lpstr>Covid-19 (corona)</vt:lpstr>
      <vt:lpstr>Mondkapje verplicht</vt:lpstr>
      <vt:lpstr>Kinderen prikken</vt:lpstr>
      <vt:lpstr>24-uurs bloeddrukmeting</vt:lpstr>
      <vt:lpstr>Legitimatiebewijs verplicht</vt:lpstr>
      <vt:lpstr>echografie</vt:lpstr>
      <vt:lpstr>Neemt u plaats</vt:lpstr>
      <vt:lpstr>Fundusfotografie (netvlies)</vt:lpstr>
      <vt:lpstr>Huisbezoek</vt:lpstr>
      <vt:lpstr>Meer vrijheid door zelf meten</vt:lpstr>
      <vt:lpstr>Openingstijden</vt:lpstr>
      <vt:lpstr>Inspannings-ECG</vt:lpstr>
      <vt:lpstr>Moet u voor het bloedprikken nuchter zijn?</vt:lpstr>
      <vt:lpstr>Onderzoeken zit in ons bloed</vt:lpstr>
      <vt:lpstr>Rust-ECG</vt:lpstr>
      <vt:lpstr>Zo werkt het bij salt</vt:lpstr>
      <vt:lpstr>Trombosedienst</vt:lpstr>
      <vt:lpstr>urineonderzoek</vt:lpstr>
      <vt:lpstr>Werken bij salt</vt:lpstr>
      <vt:lpstr>Saltderma</vt:lpstr>
      <vt:lpstr>Röntgenonderzoek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Petra Jonker</dc:creator>
  <cp:lastModifiedBy>Hella Nijssen</cp:lastModifiedBy>
  <cp:revision>45</cp:revision>
  <cp:lastPrinted>2022-02-10T14:40:39Z</cp:lastPrinted>
  <dcterms:created xsi:type="dcterms:W3CDTF">2017-01-03T19:25:42Z</dcterms:created>
  <dcterms:modified xsi:type="dcterms:W3CDTF">2022-02-14T12:18:08Z</dcterms:modified>
</cp:coreProperties>
</file>