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5A1AB-CAB3-20C5-50E3-7B2789C1B26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DD8DC56-CC0C-6013-1E77-BE680DB37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D3B3418-6FA7-9162-C851-299AE25FCBE0}"/>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FBBB66EB-E741-8669-0897-C17DFA9541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D078751-BD4C-5C52-B4F5-1DA192859FCC}"/>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15642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4BA1E-4BDA-01B3-4C27-2A8F3FDE47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8987E06-F076-8D50-356E-ABB20723BCA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0564A5-9E8D-86EC-7DC4-40B00EC1D21A}"/>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B0AA7B91-A6DD-0D0A-7D20-5900576C19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2647737-C11A-3CDA-7895-0BA3A41A94FD}"/>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385241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00BC2E2-9ED8-4FEB-DECF-B702562D5FE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1F5A678-4137-5A49-1D4E-FCB4F723A11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3F1333-AE44-A39B-6668-AF90B4592CD8}"/>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44EC825B-5685-57CE-C19C-AC9C0E3C4D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407717-711B-B4A7-A1BF-FDC2B6A8DBA6}"/>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356907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516EA-5733-227B-7B2B-76055CBEF2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3FCCEC4-6D9A-125B-5329-670C6D3B1B5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F0DFE8-219D-1EA4-FA96-A35A063FF264}"/>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09603953-7867-64AB-35C2-CA9FD2149F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12F918-AE4C-4F56-3A06-E5EB95125E85}"/>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31426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A24E6-6086-EC08-D441-02E07C3A61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FB75EC2-E1A0-C2E2-E2B6-EFC5F0EE95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D0BF3E-D8A7-DF23-54CE-FF57BCE88797}"/>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62CDC8CD-F24B-4F33-DEF0-64A18E1B5A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8C7C1B-3DDC-4A26-6FAD-651FD58EB4E0}"/>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124600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76E09-669E-992F-96D7-126EBEF80D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668C50F-9EB3-3BF3-6F63-8BE401C669A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FA5E47-6DC5-A0F7-6E0F-05F44FD9C3E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DEF4AA5-F129-245A-E474-032545F718B3}"/>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6" name="Tijdelijke aanduiding voor voettekst 5">
            <a:extLst>
              <a:ext uri="{FF2B5EF4-FFF2-40B4-BE49-F238E27FC236}">
                <a16:creationId xmlns:a16="http://schemas.microsoft.com/office/drawing/2014/main" id="{9AE6500A-71FD-F214-6D4B-AC57A2342D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249796-5935-29A8-CC09-B17C4D2CD3D6}"/>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141898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3388-7C2F-96E1-9F12-A98DCE0B79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2E7D6DD-98CE-9CEA-5743-A46FF32CC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EDC787-2FAA-F1AC-6C2F-8A909E99DC4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9F35FCE-FC90-FEF9-B6B4-F77915E16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E8990A-A72C-C959-93C6-DDFB5A80354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EA81C1A-F014-4BE9-C4A8-025281F40DF4}"/>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8" name="Tijdelijke aanduiding voor voettekst 7">
            <a:extLst>
              <a:ext uri="{FF2B5EF4-FFF2-40B4-BE49-F238E27FC236}">
                <a16:creationId xmlns:a16="http://schemas.microsoft.com/office/drawing/2014/main" id="{D16A33EC-90E0-3528-8ADB-F5B4C9715DC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EDAA0A8-55B1-212E-0657-C65941BE3E3F}"/>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171733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C31F3-7D7E-2A57-31B6-A531DAC4977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85D18F2-7114-24D7-BCE4-35B995CE2C51}"/>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4" name="Tijdelijke aanduiding voor voettekst 3">
            <a:extLst>
              <a:ext uri="{FF2B5EF4-FFF2-40B4-BE49-F238E27FC236}">
                <a16:creationId xmlns:a16="http://schemas.microsoft.com/office/drawing/2014/main" id="{C65048FF-AC16-06F9-AEB0-D58D9D52A8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2A00AE2-1C7C-C0B3-E237-F05BE655E92D}"/>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307645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C27430E-0860-3368-4AA1-520F55677C69}"/>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3" name="Tijdelijke aanduiding voor voettekst 2">
            <a:extLst>
              <a:ext uri="{FF2B5EF4-FFF2-40B4-BE49-F238E27FC236}">
                <a16:creationId xmlns:a16="http://schemas.microsoft.com/office/drawing/2014/main" id="{3658A5B9-D54A-7F8D-05F5-2C51771019C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D3225CF-4BE2-CBA6-8404-A38BFC37C08B}"/>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9884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E60C4-3398-FE73-BE0C-F0C5D09FE8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A60C25D-3FB8-A3F7-730D-09302EDD30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DD6CAF3-222F-D649-AEB4-946028842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6072B3-A863-48E0-578E-255566F7B144}"/>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6" name="Tijdelijke aanduiding voor voettekst 5">
            <a:extLst>
              <a:ext uri="{FF2B5EF4-FFF2-40B4-BE49-F238E27FC236}">
                <a16:creationId xmlns:a16="http://schemas.microsoft.com/office/drawing/2014/main" id="{A6CE9B22-DF1A-5702-111D-107B8675FA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769D790-74D0-93DC-FF43-EA2099995768}"/>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270438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9593B-15FA-1634-C5D8-D7F0846333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DDD848-E404-6FC3-8DA8-6B41C81DD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ADF6E25-E5F8-76EF-AC1F-176B1B899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80ACD31-036B-6AE6-75D8-4BD2319F5198}"/>
              </a:ext>
            </a:extLst>
          </p:cNvPr>
          <p:cNvSpPr>
            <a:spLocks noGrp="1"/>
          </p:cNvSpPr>
          <p:nvPr>
            <p:ph type="dt" sz="half" idx="10"/>
          </p:nvPr>
        </p:nvSpPr>
        <p:spPr/>
        <p:txBody>
          <a:bodyPr/>
          <a:lstStyle/>
          <a:p>
            <a:fld id="{77FEB4F8-C14D-4F04-99E7-A47B1C64B7EB}" type="datetimeFigureOut">
              <a:rPr lang="nl-NL" smtClean="0"/>
              <a:t>22-7-2024</a:t>
            </a:fld>
            <a:endParaRPr lang="nl-NL"/>
          </a:p>
        </p:txBody>
      </p:sp>
      <p:sp>
        <p:nvSpPr>
          <p:cNvPr id="6" name="Tijdelijke aanduiding voor voettekst 5">
            <a:extLst>
              <a:ext uri="{FF2B5EF4-FFF2-40B4-BE49-F238E27FC236}">
                <a16:creationId xmlns:a16="http://schemas.microsoft.com/office/drawing/2014/main" id="{2FF67A11-D657-8372-2E4E-103F068095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992CD8-04CF-E2B3-9A23-8D54615260FF}"/>
              </a:ext>
            </a:extLst>
          </p:cNvPr>
          <p:cNvSpPr>
            <a:spLocks noGrp="1"/>
          </p:cNvSpPr>
          <p:nvPr>
            <p:ph type="sldNum" sz="quarter" idx="12"/>
          </p:nvPr>
        </p:nvSpPr>
        <p:spPr/>
        <p:txBody>
          <a:bodyPr/>
          <a:lstStyle/>
          <a:p>
            <a:fld id="{9286E357-E2F7-48AB-BCA4-214B875AE35D}" type="slidenum">
              <a:rPr lang="nl-NL" smtClean="0"/>
              <a:t>‹nr.›</a:t>
            </a:fld>
            <a:endParaRPr lang="nl-NL"/>
          </a:p>
        </p:txBody>
      </p:sp>
    </p:spTree>
    <p:extLst>
      <p:ext uri="{BB962C8B-B14F-4D97-AF65-F5344CB8AC3E}">
        <p14:creationId xmlns:p14="http://schemas.microsoft.com/office/powerpoint/2010/main" val="341655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3F0C0A-2D89-6B7A-E83C-3BE09EC3B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782071-658D-AECD-F856-ABCC76183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A4C457-2964-1B83-D329-DA520F7F3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EB4F8-C14D-4F04-99E7-A47B1C64B7EB}" type="datetimeFigureOut">
              <a:rPr lang="nl-NL" smtClean="0"/>
              <a:t>22-7-2024</a:t>
            </a:fld>
            <a:endParaRPr lang="nl-NL"/>
          </a:p>
        </p:txBody>
      </p:sp>
      <p:sp>
        <p:nvSpPr>
          <p:cNvPr id="5" name="Tijdelijke aanduiding voor voettekst 4">
            <a:extLst>
              <a:ext uri="{FF2B5EF4-FFF2-40B4-BE49-F238E27FC236}">
                <a16:creationId xmlns:a16="http://schemas.microsoft.com/office/drawing/2014/main" id="{829BB278-D6D6-8B03-2BCF-6B05D1438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29D0F8-4030-A79A-3784-B72B82282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6E357-E2F7-48AB-BCA4-214B875AE35D}" type="slidenum">
              <a:rPr lang="nl-NL" smtClean="0"/>
              <a:t>‹nr.›</a:t>
            </a:fld>
            <a:endParaRPr lang="nl-NL"/>
          </a:p>
        </p:txBody>
      </p:sp>
    </p:spTree>
    <p:extLst>
      <p:ext uri="{BB962C8B-B14F-4D97-AF65-F5344CB8AC3E}">
        <p14:creationId xmlns:p14="http://schemas.microsoft.com/office/powerpoint/2010/main" val="74261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463E35B9-F561-4070-B34A-A1E4BDE1D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642" y="3454583"/>
            <a:ext cx="3144730" cy="3121144"/>
          </a:xfrm>
          <a:prstGeom prst="rect">
            <a:avLst/>
          </a:prstGeom>
        </p:spPr>
      </p:pic>
      <p:sp>
        <p:nvSpPr>
          <p:cNvPr id="2" name="Titel 1">
            <a:extLst>
              <a:ext uri="{FF2B5EF4-FFF2-40B4-BE49-F238E27FC236}">
                <a16:creationId xmlns:a16="http://schemas.microsoft.com/office/drawing/2014/main" id="{B9DE0A7B-04F6-51F2-B90C-7CBFBFB0E133}"/>
              </a:ext>
            </a:extLst>
          </p:cNvPr>
          <p:cNvSpPr>
            <a:spLocks noGrp="1"/>
          </p:cNvSpPr>
          <p:nvPr>
            <p:ph type="title"/>
          </p:nvPr>
        </p:nvSpPr>
        <p:spPr/>
        <p:txBody>
          <a:bodyPr>
            <a:normAutofit/>
          </a:bodyPr>
          <a:lstStyle/>
          <a:p>
            <a:r>
              <a:rPr lang="nl-NL" sz="6000" b="1" dirty="0">
                <a:solidFill>
                  <a:srgbClr val="33CCCC"/>
                </a:solidFill>
                <a:latin typeface="+mn-lt"/>
              </a:rPr>
              <a:t>De doktersassistenten</a:t>
            </a:r>
          </a:p>
        </p:txBody>
      </p:sp>
      <p:sp>
        <p:nvSpPr>
          <p:cNvPr id="6" name="Tekstvak 5">
            <a:extLst>
              <a:ext uri="{FF2B5EF4-FFF2-40B4-BE49-F238E27FC236}">
                <a16:creationId xmlns:a16="http://schemas.microsoft.com/office/drawing/2014/main" id="{994BB25E-35F0-53B0-37E2-C8C32D4A993D}"/>
              </a:ext>
            </a:extLst>
          </p:cNvPr>
          <p:cNvSpPr txBox="1"/>
          <p:nvPr/>
        </p:nvSpPr>
        <p:spPr>
          <a:xfrm>
            <a:off x="960021" y="1690688"/>
            <a:ext cx="10303335" cy="1754326"/>
          </a:xfrm>
          <a:prstGeom prst="rect">
            <a:avLst/>
          </a:prstGeom>
          <a:noFill/>
        </p:spPr>
        <p:txBody>
          <a:bodyPr wrap="square">
            <a:spAutoFit/>
          </a:bodyPr>
          <a:lstStyle/>
          <a:p>
            <a:r>
              <a:rPr lang="nl-NL" dirty="0">
                <a:solidFill>
                  <a:srgbClr val="333333"/>
                </a:solidFill>
                <a:highlight>
                  <a:srgbClr val="FFFFFF"/>
                </a:highlight>
              </a:rPr>
              <a:t>Onze doktersassistenten zijn de spil van de praktijk. Zij zijn behalve de steun en toeverlaat van de huisartsen voor u het eerste aanspreekpunt in de praktijk. Zij beoordelen uw ingangsklacht op basis van urgentie en ruimte in de agenda van de huisartsen. Om dit goed te kunnen doen vragen zij naar de reden waarom u belt.</a:t>
            </a:r>
          </a:p>
          <a:p>
            <a:r>
              <a:rPr lang="nl-NL" dirty="0">
                <a:solidFill>
                  <a:srgbClr val="333333"/>
                </a:solidFill>
                <a:highlight>
                  <a:srgbClr val="FFFFFF"/>
                </a:highlight>
              </a:rPr>
              <a:t> </a:t>
            </a:r>
          </a:p>
          <a:p>
            <a:r>
              <a:rPr lang="nl-NL" dirty="0">
                <a:solidFill>
                  <a:srgbClr val="333333"/>
                </a:solidFill>
                <a:highlight>
                  <a:srgbClr val="FFFFFF"/>
                </a:highlight>
              </a:rPr>
              <a:t>Onze assistenten zijn allemaal volwaardig opgeleid tot medisch-assistenten. Zij weten het antwoord op veel praktische vragen en kunnen u op een juiste manier (medisch) adviseren en/of in plannen bij de huisarts. </a:t>
            </a:r>
          </a:p>
        </p:txBody>
      </p:sp>
      <p:sp>
        <p:nvSpPr>
          <p:cNvPr id="10" name="Tekstvak 9">
            <a:extLst>
              <a:ext uri="{FF2B5EF4-FFF2-40B4-BE49-F238E27FC236}">
                <a16:creationId xmlns:a16="http://schemas.microsoft.com/office/drawing/2014/main" id="{A2AB9EF7-7A90-CFAE-2F1A-312D299693D8}"/>
              </a:ext>
            </a:extLst>
          </p:cNvPr>
          <p:cNvSpPr txBox="1"/>
          <p:nvPr/>
        </p:nvSpPr>
        <p:spPr>
          <a:xfrm>
            <a:off x="3498122" y="6211299"/>
            <a:ext cx="1928900" cy="369332"/>
          </a:xfrm>
          <a:prstGeom prst="rect">
            <a:avLst/>
          </a:prstGeom>
          <a:noFill/>
        </p:spPr>
        <p:txBody>
          <a:bodyPr wrap="square">
            <a:spAutoFit/>
          </a:bodyPr>
          <a:lstStyle/>
          <a:p>
            <a:pPr marL="0" indent="0">
              <a:buNone/>
            </a:pPr>
            <a:r>
              <a:rPr lang="nl-NL" b="1" dirty="0"/>
              <a:t>Lisa</a:t>
            </a:r>
          </a:p>
        </p:txBody>
      </p:sp>
      <p:pic>
        <p:nvPicPr>
          <p:cNvPr id="7" name="Afbeelding 6">
            <a:extLst>
              <a:ext uri="{FF2B5EF4-FFF2-40B4-BE49-F238E27FC236}">
                <a16:creationId xmlns:a16="http://schemas.microsoft.com/office/drawing/2014/main" id="{4C2D6936-651B-2C3C-6524-8783B8123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573490" y="3532765"/>
            <a:ext cx="2544797" cy="2585881"/>
          </a:xfrm>
          <a:prstGeom prst="rect">
            <a:avLst/>
          </a:prstGeom>
        </p:spPr>
      </p:pic>
      <p:pic>
        <p:nvPicPr>
          <p:cNvPr id="5" name="Afbeelding 4">
            <a:extLst>
              <a:ext uri="{FF2B5EF4-FFF2-40B4-BE49-F238E27FC236}">
                <a16:creationId xmlns:a16="http://schemas.microsoft.com/office/drawing/2014/main" id="{5DFE383B-A68F-154D-F058-939B64CA4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423" y="3532764"/>
            <a:ext cx="2109110" cy="2585881"/>
          </a:xfrm>
          <a:prstGeom prst="rect">
            <a:avLst/>
          </a:prstGeom>
        </p:spPr>
      </p:pic>
      <p:pic>
        <p:nvPicPr>
          <p:cNvPr id="11" name="Afbeelding 10">
            <a:extLst>
              <a:ext uri="{FF2B5EF4-FFF2-40B4-BE49-F238E27FC236}">
                <a16:creationId xmlns:a16="http://schemas.microsoft.com/office/drawing/2014/main" id="{FC7ED0D3-1E3B-5DDB-15F9-48BEDE6F5C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454" y="3552520"/>
            <a:ext cx="1928900" cy="2566126"/>
          </a:xfrm>
          <a:prstGeom prst="rect">
            <a:avLst/>
          </a:prstGeom>
        </p:spPr>
      </p:pic>
      <p:sp>
        <p:nvSpPr>
          <p:cNvPr id="15" name="Tekstvak 14">
            <a:extLst>
              <a:ext uri="{FF2B5EF4-FFF2-40B4-BE49-F238E27FC236}">
                <a16:creationId xmlns:a16="http://schemas.microsoft.com/office/drawing/2014/main" id="{4D6AECDE-19B9-A583-96DD-C2B652C1702B}"/>
              </a:ext>
            </a:extLst>
          </p:cNvPr>
          <p:cNvSpPr txBox="1"/>
          <p:nvPr/>
        </p:nvSpPr>
        <p:spPr>
          <a:xfrm>
            <a:off x="1012239" y="6226152"/>
            <a:ext cx="1928900" cy="646331"/>
          </a:xfrm>
          <a:prstGeom prst="rect">
            <a:avLst/>
          </a:prstGeom>
          <a:noFill/>
        </p:spPr>
        <p:txBody>
          <a:bodyPr wrap="square">
            <a:spAutoFit/>
          </a:bodyPr>
          <a:lstStyle/>
          <a:p>
            <a:pPr marL="0" indent="0">
              <a:buNone/>
            </a:pPr>
            <a:r>
              <a:rPr lang="nl-NL" b="1" dirty="0"/>
              <a:t>Ciska		</a:t>
            </a:r>
          </a:p>
        </p:txBody>
      </p:sp>
      <p:sp>
        <p:nvSpPr>
          <p:cNvPr id="16" name="Tekstvak 15">
            <a:extLst>
              <a:ext uri="{FF2B5EF4-FFF2-40B4-BE49-F238E27FC236}">
                <a16:creationId xmlns:a16="http://schemas.microsoft.com/office/drawing/2014/main" id="{246EF8F0-49E5-F45C-F61C-E05C785163AD}"/>
              </a:ext>
            </a:extLst>
          </p:cNvPr>
          <p:cNvSpPr txBox="1"/>
          <p:nvPr/>
        </p:nvSpPr>
        <p:spPr>
          <a:xfrm>
            <a:off x="6641887" y="6206395"/>
            <a:ext cx="1928900" cy="369332"/>
          </a:xfrm>
          <a:prstGeom prst="rect">
            <a:avLst/>
          </a:prstGeom>
          <a:noFill/>
        </p:spPr>
        <p:txBody>
          <a:bodyPr wrap="square">
            <a:spAutoFit/>
          </a:bodyPr>
          <a:lstStyle/>
          <a:p>
            <a:pPr marL="0" indent="0">
              <a:buNone/>
            </a:pPr>
            <a:r>
              <a:rPr lang="nl-NL" b="1" dirty="0"/>
              <a:t>Anoeska	</a:t>
            </a:r>
          </a:p>
        </p:txBody>
      </p:sp>
      <p:sp>
        <p:nvSpPr>
          <p:cNvPr id="27" name="Tekstvak 26">
            <a:extLst>
              <a:ext uri="{FF2B5EF4-FFF2-40B4-BE49-F238E27FC236}">
                <a16:creationId xmlns:a16="http://schemas.microsoft.com/office/drawing/2014/main" id="{36F94DD5-8842-095C-1B46-1F35F3FFB8CF}"/>
              </a:ext>
            </a:extLst>
          </p:cNvPr>
          <p:cNvSpPr txBox="1"/>
          <p:nvPr/>
        </p:nvSpPr>
        <p:spPr>
          <a:xfrm>
            <a:off x="9339641" y="6179985"/>
            <a:ext cx="2445010" cy="369332"/>
          </a:xfrm>
          <a:prstGeom prst="rect">
            <a:avLst/>
          </a:prstGeom>
          <a:noFill/>
        </p:spPr>
        <p:txBody>
          <a:bodyPr wrap="square">
            <a:spAutoFit/>
          </a:bodyPr>
          <a:lstStyle/>
          <a:p>
            <a:pPr marL="0" indent="0">
              <a:buNone/>
            </a:pPr>
            <a:r>
              <a:rPr lang="nl-NL" b="1" dirty="0"/>
              <a:t>Monique (tijdelijk)</a:t>
            </a:r>
          </a:p>
        </p:txBody>
      </p:sp>
    </p:spTree>
    <p:extLst>
      <p:ext uri="{BB962C8B-B14F-4D97-AF65-F5344CB8AC3E}">
        <p14:creationId xmlns:p14="http://schemas.microsoft.com/office/powerpoint/2010/main" val="149158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E0A7B-04F6-51F2-B90C-7CBFBFB0E133}"/>
              </a:ext>
            </a:extLst>
          </p:cNvPr>
          <p:cNvSpPr>
            <a:spLocks noGrp="1"/>
          </p:cNvSpPr>
          <p:nvPr>
            <p:ph type="title"/>
          </p:nvPr>
        </p:nvSpPr>
        <p:spPr/>
        <p:txBody>
          <a:bodyPr>
            <a:normAutofit/>
          </a:bodyPr>
          <a:lstStyle/>
          <a:p>
            <a:r>
              <a:rPr lang="nl-NL" sz="6000" b="1" dirty="0">
                <a:solidFill>
                  <a:srgbClr val="33CCCC"/>
                </a:solidFill>
                <a:latin typeface="+mn-lt"/>
              </a:rPr>
              <a:t>Spreekuur van de assistente</a:t>
            </a:r>
          </a:p>
        </p:txBody>
      </p:sp>
      <p:cxnSp>
        <p:nvCxnSpPr>
          <p:cNvPr id="20" name="Rechte verbindingslijn 19">
            <a:extLst>
              <a:ext uri="{FF2B5EF4-FFF2-40B4-BE49-F238E27FC236}">
                <a16:creationId xmlns:a16="http://schemas.microsoft.com/office/drawing/2014/main" id="{BE2495BE-44CD-2F3E-B055-7D4EDCF1D707}"/>
              </a:ext>
            </a:extLst>
          </p:cNvPr>
          <p:cNvCxnSpPr/>
          <p:nvPr/>
        </p:nvCxnSpPr>
        <p:spPr>
          <a:xfrm>
            <a:off x="5771474" y="1734340"/>
            <a:ext cx="0" cy="4758535"/>
          </a:xfrm>
          <a:prstGeom prst="line">
            <a:avLst/>
          </a:prstGeom>
          <a:ln w="38100">
            <a:solidFill>
              <a:srgbClr val="33CCCC"/>
            </a:solidFill>
          </a:ln>
        </p:spPr>
        <p:style>
          <a:lnRef idx="1">
            <a:schemeClr val="dk1"/>
          </a:lnRef>
          <a:fillRef idx="0">
            <a:schemeClr val="dk1"/>
          </a:fillRef>
          <a:effectRef idx="0">
            <a:schemeClr val="dk1"/>
          </a:effectRef>
          <a:fontRef idx="minor">
            <a:schemeClr val="tx1"/>
          </a:fontRef>
        </p:style>
      </p:cxnSp>
      <p:sp>
        <p:nvSpPr>
          <p:cNvPr id="23" name="Tekstvak 22">
            <a:extLst>
              <a:ext uri="{FF2B5EF4-FFF2-40B4-BE49-F238E27FC236}">
                <a16:creationId xmlns:a16="http://schemas.microsoft.com/office/drawing/2014/main" id="{03BB3CDA-34C9-2788-E07B-40708D39F99A}"/>
              </a:ext>
            </a:extLst>
          </p:cNvPr>
          <p:cNvSpPr txBox="1"/>
          <p:nvPr/>
        </p:nvSpPr>
        <p:spPr>
          <a:xfrm>
            <a:off x="6000919" y="1884822"/>
            <a:ext cx="5065884" cy="3693319"/>
          </a:xfrm>
          <a:prstGeom prst="rect">
            <a:avLst/>
          </a:prstGeom>
          <a:noFill/>
        </p:spPr>
        <p:txBody>
          <a:bodyPr wrap="square">
            <a:spAutoFit/>
          </a:bodyPr>
          <a:lstStyle/>
          <a:p>
            <a:r>
              <a:rPr lang="nl-NL" dirty="0">
                <a:highlight>
                  <a:srgbClr val="FFFFFF"/>
                </a:highlight>
              </a:rPr>
              <a:t>U kunt op het assistentenspreekuur terecht voor:</a:t>
            </a:r>
          </a:p>
          <a:p>
            <a:pPr marL="285750" indent="-285750">
              <a:buFont typeface="Arial" panose="020B0604020202020204" pitchFamily="34" charset="0"/>
              <a:buChar char="•"/>
            </a:pPr>
            <a:r>
              <a:rPr lang="nl-NL" b="0" i="0" dirty="0">
                <a:effectLst/>
                <a:highlight>
                  <a:srgbClr val="FFFFFF"/>
                </a:highlight>
              </a:rPr>
              <a:t>Aanstippen </a:t>
            </a:r>
            <a:r>
              <a:rPr lang="nl-NL" dirty="0">
                <a:highlight>
                  <a:srgbClr val="FFFFFF"/>
                </a:highlight>
              </a:rPr>
              <a:t>van wratten</a:t>
            </a:r>
            <a:endParaRPr lang="nl-NL" b="0" i="0" dirty="0">
              <a:effectLst/>
              <a:highlight>
                <a:srgbClr val="FFFFFF"/>
              </a:highlight>
            </a:endParaRPr>
          </a:p>
          <a:p>
            <a:pPr marL="285750" indent="-285750" algn="l">
              <a:buFont typeface="Arial" panose="020B0604020202020204" pitchFamily="34" charset="0"/>
              <a:buChar char="•"/>
            </a:pPr>
            <a:r>
              <a:rPr lang="nl-NL" dirty="0">
                <a:highlight>
                  <a:srgbClr val="FFFFFF"/>
                </a:highlight>
              </a:rPr>
              <a:t>V</a:t>
            </a:r>
            <a:r>
              <a:rPr lang="nl-NL" b="0" i="0" dirty="0">
                <a:effectLst/>
                <a:highlight>
                  <a:srgbClr val="FFFFFF"/>
                </a:highlight>
              </a:rPr>
              <a:t>erbinden van wonden</a:t>
            </a:r>
          </a:p>
          <a:p>
            <a:pPr marL="285750" indent="-285750" algn="l">
              <a:buFont typeface="Arial" panose="020B0604020202020204" pitchFamily="34" charset="0"/>
              <a:buChar char="•"/>
            </a:pPr>
            <a:r>
              <a:rPr lang="nl-NL" dirty="0">
                <a:highlight>
                  <a:srgbClr val="FFFFFF"/>
                </a:highlight>
              </a:rPr>
              <a:t>Hechtingen verwijderen</a:t>
            </a:r>
            <a:endParaRPr lang="nl-NL" b="0" i="0" dirty="0">
              <a:effectLst/>
              <a:highlight>
                <a:srgbClr val="FFFFFF"/>
              </a:highlight>
            </a:endParaRPr>
          </a:p>
          <a:p>
            <a:pPr marL="285750" indent="-285750" algn="l">
              <a:buFont typeface="Arial" panose="020B0604020202020204" pitchFamily="34" charset="0"/>
              <a:buChar char="•"/>
            </a:pPr>
            <a:r>
              <a:rPr lang="nl-NL" dirty="0">
                <a:highlight>
                  <a:srgbClr val="FFFFFF"/>
                </a:highlight>
              </a:rPr>
              <a:t>O</a:t>
            </a:r>
            <a:r>
              <a:rPr lang="nl-NL" b="0" i="0" dirty="0">
                <a:effectLst/>
                <a:highlight>
                  <a:srgbClr val="FFFFFF"/>
                </a:highlight>
              </a:rPr>
              <a:t>ren uitspuiten</a:t>
            </a:r>
          </a:p>
          <a:p>
            <a:pPr marL="285750" indent="-285750" algn="l">
              <a:buFont typeface="Arial" panose="020B0604020202020204" pitchFamily="34" charset="0"/>
              <a:buChar char="•"/>
            </a:pPr>
            <a:r>
              <a:rPr lang="nl-NL" dirty="0">
                <a:highlight>
                  <a:srgbClr val="FFFFFF"/>
                </a:highlight>
              </a:rPr>
              <a:t>V</a:t>
            </a:r>
            <a:r>
              <a:rPr lang="nl-NL" b="0" i="0" dirty="0">
                <a:effectLst/>
                <a:highlight>
                  <a:srgbClr val="FFFFFF"/>
                </a:highlight>
              </a:rPr>
              <a:t>aatonderzoek  (enkel-arm index)</a:t>
            </a:r>
          </a:p>
          <a:p>
            <a:pPr marL="285750" indent="-285750" algn="l">
              <a:buFont typeface="Arial" panose="020B0604020202020204" pitchFamily="34" charset="0"/>
              <a:buChar char="•"/>
            </a:pPr>
            <a:r>
              <a:rPr lang="nl-NL" b="0" i="0" dirty="0" err="1">
                <a:effectLst/>
                <a:highlight>
                  <a:srgbClr val="FFFFFF"/>
                </a:highlight>
              </a:rPr>
              <a:t>Holter</a:t>
            </a:r>
            <a:r>
              <a:rPr lang="nl-NL" b="0" i="0" dirty="0">
                <a:effectLst/>
                <a:highlight>
                  <a:srgbClr val="FFFFFF"/>
                </a:highlight>
              </a:rPr>
              <a:t> registratie (-van het hartritme)</a:t>
            </a:r>
          </a:p>
          <a:p>
            <a:pPr marL="285750" indent="-285750" algn="l">
              <a:buFont typeface="Arial" panose="020B0604020202020204" pitchFamily="34" charset="0"/>
              <a:buChar char="•"/>
            </a:pPr>
            <a:r>
              <a:rPr lang="nl-NL" b="0" i="0" dirty="0">
                <a:effectLst/>
                <a:highlight>
                  <a:srgbClr val="FFFFFF"/>
                </a:highlight>
              </a:rPr>
              <a:t>Bloeddrukmetingen ( 30 minuten en 24-uurs)</a:t>
            </a:r>
            <a:endParaRPr lang="nl-NL" dirty="0">
              <a:highlight>
                <a:srgbClr val="FFFFFF"/>
              </a:highlight>
            </a:endParaRPr>
          </a:p>
          <a:p>
            <a:pPr marL="285750" indent="-285750" algn="l">
              <a:buFont typeface="Arial" panose="020B0604020202020204" pitchFamily="34" charset="0"/>
              <a:buChar char="•"/>
            </a:pPr>
            <a:r>
              <a:rPr lang="nl-NL" dirty="0">
                <a:highlight>
                  <a:srgbClr val="FFFFFF"/>
                </a:highlight>
              </a:rPr>
              <a:t>Z</a:t>
            </a:r>
            <a:r>
              <a:rPr lang="nl-NL" b="0" i="0" dirty="0">
                <a:effectLst/>
                <a:highlight>
                  <a:srgbClr val="FFFFFF"/>
                </a:highlight>
              </a:rPr>
              <a:t>wangerschapstest</a:t>
            </a:r>
          </a:p>
          <a:p>
            <a:pPr marL="285750" indent="-285750" algn="l">
              <a:buFont typeface="Arial" panose="020B0604020202020204" pitchFamily="34" charset="0"/>
              <a:buChar char="•"/>
            </a:pPr>
            <a:r>
              <a:rPr lang="nl-NL" dirty="0">
                <a:highlight>
                  <a:srgbClr val="FFFFFF"/>
                </a:highlight>
              </a:rPr>
              <a:t>U</a:t>
            </a:r>
            <a:r>
              <a:rPr lang="nl-NL" b="0" i="0" dirty="0">
                <a:effectLst/>
                <a:highlight>
                  <a:srgbClr val="FFFFFF"/>
                </a:highlight>
              </a:rPr>
              <a:t>rine onderzoek</a:t>
            </a:r>
          </a:p>
          <a:p>
            <a:pPr marL="285750" indent="-285750" algn="l">
              <a:buFont typeface="Arial" panose="020B0604020202020204" pitchFamily="34" charset="0"/>
              <a:buChar char="•"/>
            </a:pPr>
            <a:r>
              <a:rPr lang="nl-NL" dirty="0">
                <a:highlight>
                  <a:srgbClr val="FFFFFF"/>
                </a:highlight>
              </a:rPr>
              <a:t>U</a:t>
            </a:r>
            <a:r>
              <a:rPr lang="nl-NL" b="0" i="0" dirty="0">
                <a:effectLst/>
                <a:highlight>
                  <a:srgbClr val="FFFFFF"/>
                </a:highlight>
              </a:rPr>
              <a:t>itstrijkjes (in het kader van het bevolkingsonderzoek)</a:t>
            </a:r>
          </a:p>
          <a:p>
            <a:pPr marL="285750" indent="-285750" algn="l">
              <a:buFont typeface="Arial" panose="020B0604020202020204" pitchFamily="34" charset="0"/>
              <a:buChar char="•"/>
            </a:pPr>
            <a:r>
              <a:rPr lang="nl-NL" dirty="0">
                <a:highlight>
                  <a:srgbClr val="FFFFFF"/>
                </a:highlight>
              </a:rPr>
              <a:t>V</a:t>
            </a:r>
            <a:r>
              <a:rPr lang="nl-NL" b="0" i="0" dirty="0">
                <a:effectLst/>
                <a:highlight>
                  <a:srgbClr val="FFFFFF"/>
                </a:highlight>
              </a:rPr>
              <a:t>erstrekken van informatiefolders</a:t>
            </a:r>
          </a:p>
        </p:txBody>
      </p:sp>
      <p:sp>
        <p:nvSpPr>
          <p:cNvPr id="3" name="Tekstvak 2">
            <a:extLst>
              <a:ext uri="{FF2B5EF4-FFF2-40B4-BE49-F238E27FC236}">
                <a16:creationId xmlns:a16="http://schemas.microsoft.com/office/drawing/2014/main" id="{275D74D7-FFE3-CD76-A477-164C2222DD9B}"/>
              </a:ext>
            </a:extLst>
          </p:cNvPr>
          <p:cNvSpPr txBox="1"/>
          <p:nvPr/>
        </p:nvSpPr>
        <p:spPr>
          <a:xfrm>
            <a:off x="923292" y="1884822"/>
            <a:ext cx="4553137" cy="2585323"/>
          </a:xfrm>
          <a:prstGeom prst="rect">
            <a:avLst/>
          </a:prstGeom>
          <a:noFill/>
        </p:spPr>
        <p:txBody>
          <a:bodyPr wrap="square">
            <a:spAutoFit/>
          </a:bodyPr>
          <a:lstStyle/>
          <a:p>
            <a:r>
              <a:rPr lang="nl-NL" dirty="0">
                <a:highlight>
                  <a:srgbClr val="FFFFFF"/>
                </a:highlight>
              </a:rPr>
              <a:t>De assistente heeft een eigen spreekuur waar zij kleine medische handelingen en ingreepjes verricht. </a:t>
            </a:r>
          </a:p>
          <a:p>
            <a:endParaRPr lang="nl-NL" b="0" i="0" dirty="0">
              <a:effectLst/>
              <a:highlight>
                <a:srgbClr val="FFFFFF"/>
              </a:highlight>
            </a:endParaRPr>
          </a:p>
          <a:p>
            <a:r>
              <a:rPr lang="nl-NL" dirty="0">
                <a:highlight>
                  <a:srgbClr val="FFFFFF"/>
                </a:highlight>
              </a:rPr>
              <a:t>Dagelijks tussen</a:t>
            </a:r>
          </a:p>
          <a:p>
            <a:r>
              <a:rPr lang="nl-NL" b="0" i="0" dirty="0">
                <a:effectLst/>
                <a:highlight>
                  <a:srgbClr val="FFFFFF"/>
                </a:highlight>
              </a:rPr>
              <a:t>10</a:t>
            </a:r>
            <a:r>
              <a:rPr lang="nl-NL" dirty="0">
                <a:highlight>
                  <a:srgbClr val="FFFFFF"/>
                </a:highlight>
              </a:rPr>
              <a:t>.30 uur en 11.30 uur</a:t>
            </a:r>
          </a:p>
          <a:p>
            <a:r>
              <a:rPr lang="nl-NL" b="0" i="0" dirty="0">
                <a:effectLst/>
                <a:highlight>
                  <a:srgbClr val="FFFFFF"/>
                </a:highlight>
              </a:rPr>
              <a:t>13.00 uur en 14.00 uur</a:t>
            </a:r>
          </a:p>
          <a:p>
            <a:pPr marL="285750" indent="-285750">
              <a:buFont typeface="Arial" panose="020B0604020202020204" pitchFamily="34" charset="0"/>
              <a:buChar char="•"/>
            </a:pPr>
            <a:endParaRPr lang="nl-NL" dirty="0">
              <a:solidFill>
                <a:srgbClr val="333333"/>
              </a:solidFill>
              <a:highlight>
                <a:srgbClr val="FFFFFF"/>
              </a:highlight>
            </a:endParaRPr>
          </a:p>
          <a:p>
            <a:r>
              <a:rPr lang="nl-NL" dirty="0">
                <a:solidFill>
                  <a:srgbClr val="333333"/>
                </a:solidFill>
                <a:highlight>
                  <a:srgbClr val="FFFFFF"/>
                </a:highlight>
              </a:rPr>
              <a:t>(alleen op afspraak)</a:t>
            </a:r>
          </a:p>
        </p:txBody>
      </p:sp>
    </p:spTree>
    <p:extLst>
      <p:ext uri="{BB962C8B-B14F-4D97-AF65-F5344CB8AC3E}">
        <p14:creationId xmlns:p14="http://schemas.microsoft.com/office/powerpoint/2010/main" val="224816813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198</Words>
  <Application>Microsoft Office PowerPoint</Application>
  <PresentationFormat>Breedbeeld</PresentationFormat>
  <Paragraphs>28</Paragraphs>
  <Slides>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Calibri Light</vt:lpstr>
      <vt:lpstr>Kantoorthema</vt:lpstr>
      <vt:lpstr>De doktersassistenten</vt:lpstr>
      <vt:lpstr>Spreekuur van de assistente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Onze huisartsen</dc:title>
  <dc:creator>Kim Apeldoorn-Min</dc:creator>
  <cp:lastModifiedBy>Kim Apeldoorn-Min</cp:lastModifiedBy>
  <cp:revision>15</cp:revision>
  <dcterms:created xsi:type="dcterms:W3CDTF">2022-07-19T12:07:55Z</dcterms:created>
  <dcterms:modified xsi:type="dcterms:W3CDTF">2024-07-22T13:41:31Z</dcterms:modified>
</cp:coreProperties>
</file>