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C224EA-79FF-2C5D-52D3-0E6F4C0E447B}"/>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9F8852E-EA36-78A6-866D-2A7453E4F2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02E47E9E-479F-F01D-0E5C-B32EE0973A19}"/>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5" name="Tijdelijke aanduiding voor voettekst 4">
            <a:extLst>
              <a:ext uri="{FF2B5EF4-FFF2-40B4-BE49-F238E27FC236}">
                <a16:creationId xmlns:a16="http://schemas.microsoft.com/office/drawing/2014/main" id="{84F4560F-BCA4-993A-6825-59DC1F30E06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7AA2ECA-5085-3748-A015-5910F28E5C1C}"/>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3343549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FFBA6F-68F8-858B-C544-D533D565CE8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6B47A4B2-8977-8E3C-5052-0FA5423977C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C1A2ACA-1A22-2F75-DBBC-E3E2883628F7}"/>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5" name="Tijdelijke aanduiding voor voettekst 4">
            <a:extLst>
              <a:ext uri="{FF2B5EF4-FFF2-40B4-BE49-F238E27FC236}">
                <a16:creationId xmlns:a16="http://schemas.microsoft.com/office/drawing/2014/main" id="{5D5928FE-18C6-4C0F-2CD5-A1AB74770B4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4CE67D3-11CB-300F-9296-48737E24F474}"/>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2660369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0CE6062E-5B3E-F073-9C1A-76154C321415}"/>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18CA8362-128A-CF13-CBB4-8FE49757A09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3D4297A-D1B6-2864-6FE9-A783F6E23034}"/>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5" name="Tijdelijke aanduiding voor voettekst 4">
            <a:extLst>
              <a:ext uri="{FF2B5EF4-FFF2-40B4-BE49-F238E27FC236}">
                <a16:creationId xmlns:a16="http://schemas.microsoft.com/office/drawing/2014/main" id="{F4C400B7-86EF-5223-ED9F-3A729BE5827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F036D99-E51D-B1C4-3A9D-CCCE124C9544}"/>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1520694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EEB7AC-521F-4906-D36F-68ABB5D388E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54D574B-A381-5807-85D3-CE77BB71E043}"/>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28C3822-3393-8F0B-F022-CC8908810F1B}"/>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5" name="Tijdelijke aanduiding voor voettekst 4">
            <a:extLst>
              <a:ext uri="{FF2B5EF4-FFF2-40B4-BE49-F238E27FC236}">
                <a16:creationId xmlns:a16="http://schemas.microsoft.com/office/drawing/2014/main" id="{0D502E2A-162F-4277-4CA4-8B9E416BCA6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BBFCA0E-17C7-6916-9CA0-6342FA5E96FE}"/>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785282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EEBC46-EA1B-B3F2-0F5F-D5454EE47323}"/>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7CCFCF5-57A2-F195-26A6-0A7146BD2F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67202EA-D859-2C64-85D5-284FD96FE88B}"/>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5" name="Tijdelijke aanduiding voor voettekst 4">
            <a:extLst>
              <a:ext uri="{FF2B5EF4-FFF2-40B4-BE49-F238E27FC236}">
                <a16:creationId xmlns:a16="http://schemas.microsoft.com/office/drawing/2014/main" id="{AC64B1D5-AF9A-5BCB-0EC8-1028AA3B30C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E16D1BB-FAAE-5620-F737-11A777EB13AE}"/>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4287669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6FBCC5-DF27-DB11-1DE5-A4C0ACE2489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4720217-15A6-79A7-CC19-FEAAC6F0C885}"/>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E85EED43-F5F0-EA37-0E71-AD847E228C9B}"/>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24C5574-00B4-98DB-BDF4-D0901D4D597A}"/>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6" name="Tijdelijke aanduiding voor voettekst 5">
            <a:extLst>
              <a:ext uri="{FF2B5EF4-FFF2-40B4-BE49-F238E27FC236}">
                <a16:creationId xmlns:a16="http://schemas.microsoft.com/office/drawing/2014/main" id="{141F908C-85AC-F426-4706-5315BB5EB29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64F65C6-8D3A-7FFA-DC1B-17FC333FD25C}"/>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1958681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5CF825-243F-4947-6DAF-F9B395D0ED68}"/>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0C0003C1-A82F-9541-F14E-F4AA4E660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BC1AE87-52FF-B34E-4DE5-0B008B2CA598}"/>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B0B65CC4-16CD-8CCB-7714-C38CF67F68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848FDE4-A908-48ED-29C4-93F85A9B471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4726F12-974B-A364-7C72-9DD014932BDA}"/>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8" name="Tijdelijke aanduiding voor voettekst 7">
            <a:extLst>
              <a:ext uri="{FF2B5EF4-FFF2-40B4-BE49-F238E27FC236}">
                <a16:creationId xmlns:a16="http://schemas.microsoft.com/office/drawing/2014/main" id="{0A7A7707-3889-FD3D-E5C1-26AE94A67135}"/>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7D255CC2-C044-AE55-90FC-1CA3BAB5EAB4}"/>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2110481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EE59CE-E74A-489B-BAC2-CD685F57E67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54354AE4-D62B-05C7-27E5-6ABCAC4258C9}"/>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4" name="Tijdelijke aanduiding voor voettekst 3">
            <a:extLst>
              <a:ext uri="{FF2B5EF4-FFF2-40B4-BE49-F238E27FC236}">
                <a16:creationId xmlns:a16="http://schemas.microsoft.com/office/drawing/2014/main" id="{B9F57707-A3E3-F6EC-E05F-3234CFC2FA65}"/>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7673075D-3570-363C-F428-1615C6569D77}"/>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4033302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10B11AA-28E7-3F91-68EA-9C64147F8B80}"/>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3" name="Tijdelijke aanduiding voor voettekst 2">
            <a:extLst>
              <a:ext uri="{FF2B5EF4-FFF2-40B4-BE49-F238E27FC236}">
                <a16:creationId xmlns:a16="http://schemas.microsoft.com/office/drawing/2014/main" id="{C3C8CE7A-DC06-8951-4F10-A41CA16CB2CA}"/>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AC7F9006-E187-DF28-2DAF-501AE9B5643F}"/>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2247806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0D5029-D39D-E93A-44A7-C25EB81B7B5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B1E713D9-F059-0559-DAFF-1FEF922CBA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26028FFD-C5C7-6A83-CA05-A32BA56B53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F727668-AAAC-172A-0F92-A69886C2A5F3}"/>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6" name="Tijdelijke aanduiding voor voettekst 5">
            <a:extLst>
              <a:ext uri="{FF2B5EF4-FFF2-40B4-BE49-F238E27FC236}">
                <a16:creationId xmlns:a16="http://schemas.microsoft.com/office/drawing/2014/main" id="{49D06B7B-E919-804B-57E8-B2FA3D0BA83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E069A91-E848-5AD9-6011-7259435AD4BD}"/>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3083729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795821-193C-FCB9-1572-4E6C0CBDDAA0}"/>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24277B9-1E05-053E-BD27-99389D4F74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CFFA478-B7FE-6D7E-27D5-8D0CE6BDDC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6D5FD32-0821-F972-A558-7CBE57CF9EC4}"/>
              </a:ext>
            </a:extLst>
          </p:cNvPr>
          <p:cNvSpPr>
            <a:spLocks noGrp="1"/>
          </p:cNvSpPr>
          <p:nvPr>
            <p:ph type="dt" sz="half" idx="10"/>
          </p:nvPr>
        </p:nvSpPr>
        <p:spPr/>
        <p:txBody>
          <a:bodyPr/>
          <a:lstStyle/>
          <a:p>
            <a:fld id="{6668418E-B6A1-487C-91FE-5E7F8C5717CF}" type="datetimeFigureOut">
              <a:rPr lang="nl-NL" smtClean="0"/>
              <a:t>15-8-2024</a:t>
            </a:fld>
            <a:endParaRPr lang="nl-NL"/>
          </a:p>
        </p:txBody>
      </p:sp>
      <p:sp>
        <p:nvSpPr>
          <p:cNvPr id="6" name="Tijdelijke aanduiding voor voettekst 5">
            <a:extLst>
              <a:ext uri="{FF2B5EF4-FFF2-40B4-BE49-F238E27FC236}">
                <a16:creationId xmlns:a16="http://schemas.microsoft.com/office/drawing/2014/main" id="{3E1A323B-F120-A8D8-C872-661138F18AC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9392BDC-B240-2E52-E8AA-0F8017B2E919}"/>
              </a:ext>
            </a:extLst>
          </p:cNvPr>
          <p:cNvSpPr>
            <a:spLocks noGrp="1"/>
          </p:cNvSpPr>
          <p:nvPr>
            <p:ph type="sldNum" sz="quarter" idx="12"/>
          </p:nvPr>
        </p:nvSpPr>
        <p:spPr/>
        <p:txBody>
          <a:bodyPr/>
          <a:lstStyle/>
          <a:p>
            <a:fld id="{B6EE4E1E-7B0C-4301-90F4-AA6CA77CDF90}" type="slidenum">
              <a:rPr lang="nl-NL" smtClean="0"/>
              <a:t>‹nr.›</a:t>
            </a:fld>
            <a:endParaRPr lang="nl-NL"/>
          </a:p>
        </p:txBody>
      </p:sp>
    </p:spTree>
    <p:extLst>
      <p:ext uri="{BB962C8B-B14F-4D97-AF65-F5344CB8AC3E}">
        <p14:creationId xmlns:p14="http://schemas.microsoft.com/office/powerpoint/2010/main" val="584916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5F4DA1F6-0ACA-B5E2-C2D1-8C0E91E640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16EAD1FB-7B3B-0AAC-7065-59022485E9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BE89542-77F9-FBA0-3DB7-812D75C922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8418E-B6A1-487C-91FE-5E7F8C5717CF}" type="datetimeFigureOut">
              <a:rPr lang="nl-NL" smtClean="0"/>
              <a:t>15-8-2024</a:t>
            </a:fld>
            <a:endParaRPr lang="nl-NL"/>
          </a:p>
        </p:txBody>
      </p:sp>
      <p:sp>
        <p:nvSpPr>
          <p:cNvPr id="5" name="Tijdelijke aanduiding voor voettekst 4">
            <a:extLst>
              <a:ext uri="{FF2B5EF4-FFF2-40B4-BE49-F238E27FC236}">
                <a16:creationId xmlns:a16="http://schemas.microsoft.com/office/drawing/2014/main" id="{C256DF8E-12E5-6AAB-1CB2-A54CC397C2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AEE67B19-9E02-5FEE-12C3-E8A4084D46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EE4E1E-7B0C-4301-90F4-AA6CA77CDF90}" type="slidenum">
              <a:rPr lang="nl-NL" smtClean="0"/>
              <a:t>‹nr.›</a:t>
            </a:fld>
            <a:endParaRPr lang="nl-NL"/>
          </a:p>
        </p:txBody>
      </p:sp>
    </p:spTree>
    <p:extLst>
      <p:ext uri="{BB962C8B-B14F-4D97-AF65-F5344CB8AC3E}">
        <p14:creationId xmlns:p14="http://schemas.microsoft.com/office/powerpoint/2010/main" val="3899832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DE0A7B-04F6-51F2-B90C-7CBFBFB0E133}"/>
              </a:ext>
            </a:extLst>
          </p:cNvPr>
          <p:cNvSpPr>
            <a:spLocks noGrp="1"/>
          </p:cNvSpPr>
          <p:nvPr>
            <p:ph type="title"/>
          </p:nvPr>
        </p:nvSpPr>
        <p:spPr>
          <a:xfrm>
            <a:off x="856943" y="392595"/>
            <a:ext cx="10515600" cy="1325563"/>
          </a:xfrm>
        </p:spPr>
        <p:txBody>
          <a:bodyPr>
            <a:normAutofit/>
          </a:bodyPr>
          <a:lstStyle/>
          <a:p>
            <a:r>
              <a:rPr lang="nl-NL" sz="6000" b="1" dirty="0">
                <a:solidFill>
                  <a:srgbClr val="33CCCC"/>
                </a:solidFill>
                <a:latin typeface="+mn-lt"/>
              </a:rPr>
              <a:t>Afspraak maken</a:t>
            </a:r>
          </a:p>
        </p:txBody>
      </p:sp>
      <p:cxnSp>
        <p:nvCxnSpPr>
          <p:cNvPr id="20" name="Rechte verbindingslijn 19">
            <a:extLst>
              <a:ext uri="{FF2B5EF4-FFF2-40B4-BE49-F238E27FC236}">
                <a16:creationId xmlns:a16="http://schemas.microsoft.com/office/drawing/2014/main" id="{BE2495BE-44CD-2F3E-B055-7D4EDCF1D707}"/>
              </a:ext>
            </a:extLst>
          </p:cNvPr>
          <p:cNvCxnSpPr>
            <a:cxnSpLocks/>
          </p:cNvCxnSpPr>
          <p:nvPr/>
        </p:nvCxnSpPr>
        <p:spPr>
          <a:xfrm>
            <a:off x="11834182" y="648071"/>
            <a:ext cx="0" cy="5753301"/>
          </a:xfrm>
          <a:prstGeom prst="line">
            <a:avLst/>
          </a:prstGeom>
          <a:ln w="38100">
            <a:solidFill>
              <a:srgbClr val="33CCCC"/>
            </a:solidFill>
          </a:ln>
        </p:spPr>
        <p:style>
          <a:lnRef idx="1">
            <a:schemeClr val="dk1"/>
          </a:lnRef>
          <a:fillRef idx="0">
            <a:schemeClr val="dk1"/>
          </a:fillRef>
          <a:effectRef idx="0">
            <a:schemeClr val="dk1"/>
          </a:effectRef>
          <a:fontRef idx="minor">
            <a:schemeClr val="tx1"/>
          </a:fontRef>
        </p:style>
      </p:cxnSp>
      <p:sp>
        <p:nvSpPr>
          <p:cNvPr id="3" name="Tekstvak 2">
            <a:extLst>
              <a:ext uri="{FF2B5EF4-FFF2-40B4-BE49-F238E27FC236}">
                <a16:creationId xmlns:a16="http://schemas.microsoft.com/office/drawing/2014/main" id="{275D74D7-FFE3-CD76-A477-164C2222DD9B}"/>
              </a:ext>
            </a:extLst>
          </p:cNvPr>
          <p:cNvSpPr txBox="1"/>
          <p:nvPr/>
        </p:nvSpPr>
        <p:spPr>
          <a:xfrm>
            <a:off x="819456" y="1967624"/>
            <a:ext cx="10515599" cy="4524315"/>
          </a:xfrm>
          <a:prstGeom prst="rect">
            <a:avLst/>
          </a:prstGeom>
          <a:noFill/>
        </p:spPr>
        <p:txBody>
          <a:bodyPr wrap="square">
            <a:spAutoFit/>
          </a:bodyPr>
          <a:lstStyle/>
          <a:p>
            <a:pPr algn="l"/>
            <a:r>
              <a:rPr lang="nl-NL" b="0" i="0" dirty="0">
                <a:solidFill>
                  <a:srgbClr val="333333"/>
                </a:solidFill>
                <a:effectLst/>
                <a:highlight>
                  <a:srgbClr val="FFFFFF"/>
                </a:highlight>
                <a:latin typeface="Arial" panose="020B0604020202020204" pitchFamily="34" charset="0"/>
              </a:rPr>
              <a:t>U kunt op verschillende manieren een afspraak maken:</a:t>
            </a:r>
          </a:p>
          <a:p>
            <a:pPr algn="l"/>
            <a:endParaRPr lang="nl-NL" dirty="0">
              <a:solidFill>
                <a:srgbClr val="333333"/>
              </a:solidFill>
              <a:highlight>
                <a:srgbClr val="FFFFFF"/>
              </a:highlight>
              <a:latin typeface="Arial" panose="020B0604020202020204" pitchFamily="34" charset="0"/>
            </a:endParaRPr>
          </a:p>
          <a:p>
            <a:pPr algn="l"/>
            <a:r>
              <a:rPr lang="nl-NL" b="1" i="0" dirty="0">
                <a:effectLst/>
                <a:highlight>
                  <a:srgbClr val="FFFFFF"/>
                </a:highlight>
                <a:latin typeface="Arial" panose="020B0604020202020204" pitchFamily="34" charset="0"/>
              </a:rPr>
              <a:t>Digitaal:</a:t>
            </a:r>
          </a:p>
          <a:p>
            <a:pPr algn="l"/>
            <a:r>
              <a:rPr lang="nl-NL" b="1" i="0" dirty="0">
                <a:effectLst/>
                <a:highlight>
                  <a:srgbClr val="FFFFFF"/>
                </a:highlight>
                <a:latin typeface="Arial" panose="020B0604020202020204" pitchFamily="34" charset="0"/>
              </a:rPr>
              <a:t>24 uur per dag </a:t>
            </a:r>
            <a:r>
              <a:rPr lang="nl-NL" b="0" i="0" dirty="0">
                <a:effectLst/>
                <a:highlight>
                  <a:srgbClr val="FFFFFF"/>
                </a:highlight>
                <a:latin typeface="Arial" panose="020B0604020202020204" pitchFamily="34" charset="0"/>
              </a:rPr>
              <a:t>via onze website met de button Mijn Gezongheid.net of via de </a:t>
            </a:r>
            <a:r>
              <a:rPr lang="nl-NL" b="0" i="0" dirty="0" err="1">
                <a:effectLst/>
                <a:highlight>
                  <a:srgbClr val="FFFFFF"/>
                </a:highlight>
                <a:latin typeface="Arial" panose="020B0604020202020204" pitchFamily="34" charset="0"/>
              </a:rPr>
              <a:t>MedGemak</a:t>
            </a:r>
            <a:r>
              <a:rPr lang="nl-NL" b="0" i="0" dirty="0">
                <a:effectLst/>
                <a:highlight>
                  <a:srgbClr val="FFFFFF"/>
                </a:highlight>
                <a:latin typeface="Arial" panose="020B0604020202020204" pitchFamily="34" charset="0"/>
              </a:rPr>
              <a:t>-ap</a:t>
            </a:r>
            <a:r>
              <a:rPr lang="nl-NL" dirty="0">
                <a:highlight>
                  <a:srgbClr val="FFFFFF"/>
                </a:highlight>
                <a:latin typeface="Arial" panose="020B0604020202020204" pitchFamily="34" charset="0"/>
              </a:rPr>
              <a:t>p. </a:t>
            </a:r>
          </a:p>
          <a:p>
            <a:pPr algn="l"/>
            <a:br>
              <a:rPr lang="nl-NL" dirty="0"/>
            </a:br>
            <a:r>
              <a:rPr lang="nl-NL" sz="1800" b="1" dirty="0">
                <a:solidFill>
                  <a:srgbClr val="333333"/>
                </a:solidFill>
                <a:highlight>
                  <a:srgbClr val="FFFFFF"/>
                </a:highlight>
                <a:latin typeface="Arial" panose="020B0604020202020204" pitchFamily="34" charset="0"/>
              </a:rPr>
              <a:t>Telefonisch:</a:t>
            </a:r>
            <a:br>
              <a:rPr lang="nl-NL" sz="1800" b="0" i="0" dirty="0">
                <a:solidFill>
                  <a:srgbClr val="002564"/>
                </a:solidFill>
                <a:effectLst/>
                <a:highlight>
                  <a:srgbClr val="FFFFFF"/>
                </a:highlight>
                <a:latin typeface="Arial" panose="020B0604020202020204" pitchFamily="34" charset="0"/>
              </a:rPr>
            </a:br>
            <a:r>
              <a:rPr lang="nl-NL" sz="1800" b="0" i="0" dirty="0">
                <a:effectLst/>
                <a:highlight>
                  <a:srgbClr val="FFFFFF"/>
                </a:highlight>
                <a:latin typeface="Arial" panose="020B0604020202020204" pitchFamily="34" charset="0"/>
              </a:rPr>
              <a:t>dagelijks tussen </a:t>
            </a:r>
            <a:r>
              <a:rPr lang="nl-NL" sz="1800" b="1" i="0" dirty="0">
                <a:effectLst/>
                <a:highlight>
                  <a:srgbClr val="FFFFFF"/>
                </a:highlight>
                <a:latin typeface="Arial" panose="020B0604020202020204" pitchFamily="34" charset="0"/>
              </a:rPr>
              <a:t>8.00 - 10.00 uur</a:t>
            </a:r>
            <a:r>
              <a:rPr lang="nl-NL" sz="1800" b="0" i="0" dirty="0">
                <a:effectLst/>
                <a:highlight>
                  <a:srgbClr val="FFFFFF"/>
                </a:highlight>
                <a:latin typeface="Arial" panose="020B0604020202020204" pitchFamily="34" charset="0"/>
              </a:rPr>
              <a:t> en </a:t>
            </a:r>
            <a:r>
              <a:rPr lang="nl-NL" sz="1800" b="1" i="0" dirty="0">
                <a:effectLst/>
                <a:highlight>
                  <a:srgbClr val="FFFFFF"/>
                </a:highlight>
                <a:latin typeface="Arial" panose="020B0604020202020204" pitchFamily="34" charset="0"/>
              </a:rPr>
              <a:t>14.00 - 15.00 uur</a:t>
            </a:r>
          </a:p>
          <a:p>
            <a:pPr algn="l"/>
            <a:endParaRPr lang="nl-NL" dirty="0">
              <a:solidFill>
                <a:srgbClr val="333333"/>
              </a:solidFill>
              <a:highlight>
                <a:srgbClr val="FFFFFF"/>
              </a:highlight>
              <a:latin typeface="Arial" panose="020B0604020202020204" pitchFamily="34" charset="0"/>
            </a:endParaRPr>
          </a:p>
          <a:p>
            <a:pPr algn="l"/>
            <a:r>
              <a:rPr lang="nl-NL" b="0" dirty="0">
                <a:solidFill>
                  <a:srgbClr val="333333"/>
                </a:solidFill>
                <a:effectLst/>
                <a:highlight>
                  <a:srgbClr val="FFFFFF"/>
                </a:highlight>
                <a:latin typeface="Arial" panose="020B0604020202020204" pitchFamily="34" charset="0"/>
                <a:cs typeface="Arial" panose="020B0604020202020204" pitchFamily="34" charset="0"/>
              </a:rPr>
              <a:t>Bij het maken van een afspraak zal de assistente vragen naar de reden van uw contact. Ze is daartoe opgeleid en doet dat om zo goed mogelijk een inschatting te maken van de aard en spoedeisendheid van uw eventuele klachten. De assistente is (net als de huisarts) verplicht om vertrouwelijk met uw informatie om te gaan. De afspraken worden gemaakt op volgorde van binnenkomst en urgentie.</a:t>
            </a:r>
          </a:p>
          <a:p>
            <a:pPr algn="l"/>
            <a:endParaRPr lang="nl-NL" b="0" dirty="0">
              <a:solidFill>
                <a:srgbClr val="333333"/>
              </a:solidFill>
              <a:effectLst/>
              <a:highlight>
                <a:srgbClr val="FFFFFF"/>
              </a:highlight>
              <a:latin typeface="Arial" panose="020B0604020202020204" pitchFamily="34" charset="0"/>
              <a:cs typeface="Arial" panose="020B0604020202020204" pitchFamily="34" charset="0"/>
            </a:endParaRPr>
          </a:p>
          <a:p>
            <a:pPr algn="l"/>
            <a:r>
              <a:rPr lang="nl-NL" b="0" dirty="0">
                <a:solidFill>
                  <a:srgbClr val="333333"/>
                </a:solidFill>
                <a:effectLst/>
                <a:highlight>
                  <a:srgbClr val="FFFFFF"/>
                </a:highlight>
                <a:latin typeface="Arial" panose="020B0604020202020204" pitchFamily="34" charset="0"/>
                <a:cs typeface="Arial" panose="020B0604020202020204" pitchFamily="34" charset="0"/>
              </a:rPr>
              <a:t>Voor eenvoudige vragen kunt u ook gebruik maken van het telefonisch spreekuur, iedere dag tussen 13.00 en 13.30 uur.</a:t>
            </a:r>
          </a:p>
          <a:p>
            <a:pPr algn="l"/>
            <a:endParaRPr lang="nl-NL" dirty="0">
              <a:solidFill>
                <a:srgbClr val="333333"/>
              </a:solidFill>
              <a:highlight>
                <a:srgbClr val="FFFFFF"/>
              </a:highlight>
            </a:endParaRPr>
          </a:p>
        </p:txBody>
      </p:sp>
    </p:spTree>
    <p:extLst>
      <p:ext uri="{BB962C8B-B14F-4D97-AF65-F5344CB8AC3E}">
        <p14:creationId xmlns:p14="http://schemas.microsoft.com/office/powerpoint/2010/main" val="224816813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140</Words>
  <Application>Microsoft Office PowerPoint</Application>
  <PresentationFormat>Breedbeeld</PresentationFormat>
  <Paragraphs>10</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Kantoorthema</vt:lpstr>
      <vt:lpstr>Afspraak maken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Kim Apeldoorn-Min</dc:creator>
  <cp:lastModifiedBy>Kim Apeldoorn-Min</cp:lastModifiedBy>
  <cp:revision>5</cp:revision>
  <dcterms:created xsi:type="dcterms:W3CDTF">2024-07-22T13:44:57Z</dcterms:created>
  <dcterms:modified xsi:type="dcterms:W3CDTF">2024-08-15T14:25:27Z</dcterms:modified>
</cp:coreProperties>
</file>