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03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69BC11-371E-33FD-4E58-BD7AE2E7CC79}" v="18" dt="2020-02-26T10:36:08.1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fo - Alphega Apotheek Brummen" userId="S::info@alphega-apotheekbrummen.nl::544accbe-a3de-4d75-ace5-3a15179d9b1f" providerId="AD" clId="Web-{6169BC11-371E-33FD-4E58-BD7AE2E7CC79}"/>
    <pc:docChg chg="modSld">
      <pc:chgData name="Info - Alphega Apotheek Brummen" userId="S::info@alphega-apotheekbrummen.nl::544accbe-a3de-4d75-ace5-3a15179d9b1f" providerId="AD" clId="Web-{6169BC11-371E-33FD-4E58-BD7AE2E7CC79}" dt="2020-02-26T10:36:08.129" v="15" actId="1076"/>
      <pc:docMkLst>
        <pc:docMk/>
      </pc:docMkLst>
      <pc:sldChg chg="modSp">
        <pc:chgData name="Info - Alphega Apotheek Brummen" userId="S::info@alphega-apotheekbrummen.nl::544accbe-a3de-4d75-ace5-3a15179d9b1f" providerId="AD" clId="Web-{6169BC11-371E-33FD-4E58-BD7AE2E7CC79}" dt="2020-02-26T10:33:30.319" v="2" actId="20577"/>
        <pc:sldMkLst>
          <pc:docMk/>
          <pc:sldMk cId="2319162483" sldId="256"/>
        </pc:sldMkLst>
        <pc:spChg chg="mod">
          <ac:chgData name="Info - Alphega Apotheek Brummen" userId="S::info@alphega-apotheekbrummen.nl::544accbe-a3de-4d75-ace5-3a15179d9b1f" providerId="AD" clId="Web-{6169BC11-371E-33FD-4E58-BD7AE2E7CC79}" dt="2020-02-26T10:33:30.319" v="2" actId="20577"/>
          <ac:spMkLst>
            <pc:docMk/>
            <pc:sldMk cId="2319162483" sldId="256"/>
            <ac:spMk id="3" creationId="{8B1296F6-60B1-4B55-AF3E-E45FF3721498}"/>
          </ac:spMkLst>
        </pc:spChg>
      </pc:sldChg>
      <pc:sldChg chg="addSp delSp modSp">
        <pc:chgData name="Info - Alphega Apotheek Brummen" userId="S::info@alphega-apotheekbrummen.nl::544accbe-a3de-4d75-ace5-3a15179d9b1f" providerId="AD" clId="Web-{6169BC11-371E-33FD-4E58-BD7AE2E7CC79}" dt="2020-02-26T10:36:08.129" v="15" actId="1076"/>
        <pc:sldMkLst>
          <pc:docMk/>
          <pc:sldMk cId="3492617129" sldId="257"/>
        </pc:sldMkLst>
        <pc:picChg chg="add del mod">
          <ac:chgData name="Info - Alphega Apotheek Brummen" userId="S::info@alphega-apotheekbrummen.nl::544accbe-a3de-4d75-ace5-3a15179d9b1f" providerId="AD" clId="Web-{6169BC11-371E-33FD-4E58-BD7AE2E7CC79}" dt="2020-02-26T10:35:39.567" v="7"/>
          <ac:picMkLst>
            <pc:docMk/>
            <pc:sldMk cId="3492617129" sldId="257"/>
            <ac:picMk id="5" creationId="{1D982A6D-3FD6-4B15-B424-5C20D016FD42}"/>
          </ac:picMkLst>
        </pc:picChg>
        <pc:picChg chg="add mod modCrop">
          <ac:chgData name="Info - Alphega Apotheek Brummen" userId="S::info@alphega-apotheekbrummen.nl::544accbe-a3de-4d75-ace5-3a15179d9b1f" providerId="AD" clId="Web-{6169BC11-371E-33FD-4E58-BD7AE2E7CC79}" dt="2020-02-26T10:36:08.129" v="15" actId="1076"/>
          <ac:picMkLst>
            <pc:docMk/>
            <pc:sldMk cId="3492617129" sldId="257"/>
            <ac:picMk id="8" creationId="{808BEE3F-A9BC-4728-A4A5-6C9F9F40C21A}"/>
          </ac:picMkLst>
        </pc:picChg>
        <pc:picChg chg="del">
          <ac:chgData name="Info - Alphega Apotheek Brummen" userId="S::info@alphega-apotheekbrummen.nl::544accbe-a3de-4d75-ace5-3a15179d9b1f" providerId="AD" clId="Web-{6169BC11-371E-33FD-4E58-BD7AE2E7CC79}" dt="2020-02-26T10:34:07.428" v="3"/>
          <ac:picMkLst>
            <pc:docMk/>
            <pc:sldMk cId="3492617129" sldId="257"/>
            <ac:picMk id="1034" creationId="{177B10A9-0E96-44F1-A5D7-4B10DA2B07E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2F129E-7CED-402D-959E-1CC6573A4BB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83E6627-1895-4F05-838B-543A75CD9B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12EF7D2-D025-4D60-A179-52E47BEC4E73}"/>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F42FC22D-3E0F-46F3-AE64-3B064A1AB45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F3DCB24-265C-40F0-B170-5BB3813144AA}"/>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428892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3622AE-F91A-47BE-B64C-38F763DD28F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23611DF-9AC8-4914-B964-A5875029754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3A74B55-3E41-4503-B7D5-C2B736D463EE}"/>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E8419137-1C0E-4DA0-A9DD-0D10DBB9024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E032EE8-12B0-4D4D-B80A-F41613185410}"/>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928902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06019A5-8363-4027-BDBE-6A41855EE18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7BBD2A5-2329-4CF5-A1A1-55090D89030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B6A4523-AD40-4BB3-A379-DF910B317F36}"/>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64FDFE62-163C-4F14-914A-3509890E9C4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C04A69A-B50E-4CFE-A1BF-DF1E0B283FCB}"/>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00913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775612-B3E8-4EFC-86B0-940BB3EAEA9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317B53B-D9AC-49C8-A03B-53DA79F4D76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16D5F5B-C861-405A-BBD6-6B014D32FCE4}"/>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F73175F9-603E-4A19-A796-1EC70247C7E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FA08B2-D3B8-448A-A92A-B977B70F4AEE}"/>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125663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BDADD2-8308-4B87-9294-2896E4DFB75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4656918-108D-4658-B52A-F75557005B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B0EDCF6C-3246-4AC8-80D2-CDA93D6A4AB3}"/>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7E58583C-72D0-49C7-936C-338DE2B272C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134D18B-6229-4A7F-AD59-4F3914E77E25}"/>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111262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A436F3-EAD3-401A-9694-27E5FE72F75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2B31465-41DA-44E3-8C18-59FCA258C4F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C65F14D-D784-40EE-AB22-F1D0C95B973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F938214-6216-4AB6-AFF8-4F497E2B7166}"/>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6" name="Tijdelijke aanduiding voor voettekst 5">
            <a:extLst>
              <a:ext uri="{FF2B5EF4-FFF2-40B4-BE49-F238E27FC236}">
                <a16:creationId xmlns:a16="http://schemas.microsoft.com/office/drawing/2014/main" id="{49B2B8C9-5BEE-47DD-B190-D30CF9BD88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6F280B-02E7-46CD-BA96-C158A5532259}"/>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107583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E38C7D-9468-4505-A2DF-2354372412B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58D1B11-9524-4361-878A-815C102121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79E443FB-E764-439B-B879-59FC8FBAAE8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F70A11B9-E56F-4B32-A77D-6A8E0C386B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E7F9A71-C7EE-4F6D-9FF6-7BD69D07B98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21F1790-770C-4848-B864-A459D1285005}"/>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8" name="Tijdelijke aanduiding voor voettekst 7">
            <a:extLst>
              <a:ext uri="{FF2B5EF4-FFF2-40B4-BE49-F238E27FC236}">
                <a16:creationId xmlns:a16="http://schemas.microsoft.com/office/drawing/2014/main" id="{B3628BA7-C1C0-4225-9768-C2FA738632B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93395D7-6BCE-4D33-9151-D554CEAE6E87}"/>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2322791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F06287-8BA6-4784-BA9A-62C94490F367}"/>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BECCEDDB-E562-40F8-BE9D-15DACB903DC5}"/>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4" name="Tijdelijke aanduiding voor voettekst 3">
            <a:extLst>
              <a:ext uri="{FF2B5EF4-FFF2-40B4-BE49-F238E27FC236}">
                <a16:creationId xmlns:a16="http://schemas.microsoft.com/office/drawing/2014/main" id="{9A57BF1F-5339-4D30-8D6A-AF2EE5F92D0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15859E71-EF9C-4D1D-88DB-0AEC74500AC2}"/>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31753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D352EA-B46E-4134-A358-8DD373AD906A}"/>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3" name="Tijdelijke aanduiding voor voettekst 2">
            <a:extLst>
              <a:ext uri="{FF2B5EF4-FFF2-40B4-BE49-F238E27FC236}">
                <a16:creationId xmlns:a16="http://schemas.microsoft.com/office/drawing/2014/main" id="{87BB1CBD-9D9D-4F3F-96CE-3879EBF9810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FA917D8-C858-43E2-B72C-65C167DB2B63}"/>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1437628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FA21A5-AE11-480C-99BF-E9EA6CAFFA7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34A5D8C-8E83-47D2-9748-3512B7B6FE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E0EE629-CB9A-42AE-A9AD-D67C7BCDBB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AC88B5B-0E3F-4887-A14C-B53ED099F909}"/>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6" name="Tijdelijke aanduiding voor voettekst 5">
            <a:extLst>
              <a:ext uri="{FF2B5EF4-FFF2-40B4-BE49-F238E27FC236}">
                <a16:creationId xmlns:a16="http://schemas.microsoft.com/office/drawing/2014/main" id="{E0623FBC-ADB7-42CA-8697-9ED70E76227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82661E3-AD10-4D92-87F7-C6CD72B399DD}"/>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4064656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036EBD-5832-44AF-91B9-33F5AA51847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30E227C3-2E67-404B-AACA-8AF16B8550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02BE0341-C795-46D4-8237-BEE5A2940E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D36EA88-0078-4297-9452-F112A354FD33}"/>
              </a:ext>
            </a:extLst>
          </p:cNvPr>
          <p:cNvSpPr>
            <a:spLocks noGrp="1"/>
          </p:cNvSpPr>
          <p:nvPr>
            <p:ph type="dt" sz="half" idx="10"/>
          </p:nvPr>
        </p:nvSpPr>
        <p:spPr/>
        <p:txBody>
          <a:bodyPr/>
          <a:lstStyle/>
          <a:p>
            <a:fld id="{F9CF7662-5F06-4C42-A336-9545D306ED78}" type="datetimeFigureOut">
              <a:rPr lang="nl-NL" smtClean="0"/>
              <a:t>26-2-2020</a:t>
            </a:fld>
            <a:endParaRPr lang="nl-NL"/>
          </a:p>
        </p:txBody>
      </p:sp>
      <p:sp>
        <p:nvSpPr>
          <p:cNvPr id="6" name="Tijdelijke aanduiding voor voettekst 5">
            <a:extLst>
              <a:ext uri="{FF2B5EF4-FFF2-40B4-BE49-F238E27FC236}">
                <a16:creationId xmlns:a16="http://schemas.microsoft.com/office/drawing/2014/main" id="{117F9C95-8276-4520-865F-D56AA176E34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823603E-79B3-4469-87E5-712E6ECE6F33}"/>
              </a:ext>
            </a:extLst>
          </p:cNvPr>
          <p:cNvSpPr>
            <a:spLocks noGrp="1"/>
          </p:cNvSpPr>
          <p:nvPr>
            <p:ph type="sldNum" sz="quarter" idx="12"/>
          </p:nvPr>
        </p:nvSpPr>
        <p:spPr/>
        <p:txBody>
          <a:bodyPr/>
          <a:lstStyle/>
          <a:p>
            <a:fld id="{FCE0C780-584A-4B3A-B5AC-A53A460936A9}" type="slidenum">
              <a:rPr lang="nl-NL" smtClean="0"/>
              <a:t>‹#›</a:t>
            </a:fld>
            <a:endParaRPr lang="nl-NL"/>
          </a:p>
        </p:txBody>
      </p:sp>
    </p:spTree>
    <p:extLst>
      <p:ext uri="{BB962C8B-B14F-4D97-AF65-F5344CB8AC3E}">
        <p14:creationId xmlns:p14="http://schemas.microsoft.com/office/powerpoint/2010/main" val="3653360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F4FF756-1D2D-4F71-B4C7-E2C6C29290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7DE0B6B-6BAF-4B00-83C8-7331D15D1D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4FD58C1-79C6-4802-9832-742AAA9DA1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CF7662-5F06-4C42-A336-9545D306ED78}" type="datetimeFigureOut">
              <a:rPr lang="nl-NL" smtClean="0"/>
              <a:t>26-2-2020</a:t>
            </a:fld>
            <a:endParaRPr lang="nl-NL"/>
          </a:p>
        </p:txBody>
      </p:sp>
      <p:sp>
        <p:nvSpPr>
          <p:cNvPr id="5" name="Tijdelijke aanduiding voor voettekst 4">
            <a:extLst>
              <a:ext uri="{FF2B5EF4-FFF2-40B4-BE49-F238E27FC236}">
                <a16:creationId xmlns:a16="http://schemas.microsoft.com/office/drawing/2014/main" id="{3616120E-6386-480C-A354-8A92660EB6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F7F8AFB-ABFD-4218-837B-5E7DC06667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E0C780-584A-4B3A-B5AC-A53A460936A9}" type="slidenum">
              <a:rPr lang="nl-NL" smtClean="0"/>
              <a:t>‹#›</a:t>
            </a:fld>
            <a:endParaRPr lang="nl-NL"/>
          </a:p>
        </p:txBody>
      </p:sp>
    </p:spTree>
    <p:extLst>
      <p:ext uri="{BB962C8B-B14F-4D97-AF65-F5344CB8AC3E}">
        <p14:creationId xmlns:p14="http://schemas.microsoft.com/office/powerpoint/2010/main" val="1740795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ivm.nl/hygien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BB5FB62F-4897-4B06-9865-18B8D9C4DA67}"/>
              </a:ext>
            </a:extLst>
          </p:cNvPr>
          <p:cNvPicPr>
            <a:picLocks noChangeAspect="1"/>
          </p:cNvPicPr>
          <p:nvPr/>
        </p:nvPicPr>
        <p:blipFill rotWithShape="1">
          <a:blip r:embed="rId2">
            <a:alphaModFix/>
          </a:blip>
          <a:srcRect l="13737" r="33818"/>
          <a:stretch/>
        </p:blipFill>
        <p:spPr>
          <a:xfrm>
            <a:off x="5797543" y="10"/>
            <a:ext cx="6394152" cy="6857990"/>
          </a:xfrm>
          <a:prstGeom prst="rect">
            <a:avLst/>
          </a:prstGeom>
        </p:spPr>
      </p:pic>
      <p:pic>
        <p:nvPicPr>
          <p:cNvPr id="37" name="Picture 36">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Titel 1">
            <a:extLst>
              <a:ext uri="{FF2B5EF4-FFF2-40B4-BE49-F238E27FC236}">
                <a16:creationId xmlns:a16="http://schemas.microsoft.com/office/drawing/2014/main" id="{969F1144-E0BB-4AFD-B539-E98959D7BDFF}"/>
              </a:ext>
            </a:extLst>
          </p:cNvPr>
          <p:cNvSpPr>
            <a:spLocks noGrp="1"/>
          </p:cNvSpPr>
          <p:nvPr>
            <p:ph type="ctrTitle"/>
          </p:nvPr>
        </p:nvSpPr>
        <p:spPr>
          <a:xfrm>
            <a:off x="804998" y="307910"/>
            <a:ext cx="4803636" cy="895739"/>
          </a:xfrm>
        </p:spPr>
        <p:txBody>
          <a:bodyPr vert="horz" lIns="91440" tIns="45720" rIns="91440" bIns="45720" rtlCol="0" anchor="ctr">
            <a:normAutofit/>
          </a:bodyPr>
          <a:lstStyle/>
          <a:p>
            <a:pPr algn="l"/>
            <a:r>
              <a:rPr lang="en-US" sz="4400" b="1" i="1">
                <a:solidFill>
                  <a:srgbClr val="000000"/>
                </a:solidFill>
              </a:rPr>
              <a:t>Coronavirus in China</a:t>
            </a:r>
          </a:p>
        </p:txBody>
      </p:sp>
      <p:sp>
        <p:nvSpPr>
          <p:cNvPr id="3" name="Ondertitel 2">
            <a:extLst>
              <a:ext uri="{FF2B5EF4-FFF2-40B4-BE49-F238E27FC236}">
                <a16:creationId xmlns:a16="http://schemas.microsoft.com/office/drawing/2014/main" id="{8B1296F6-60B1-4B55-AF3E-E45FF3721498}"/>
              </a:ext>
            </a:extLst>
          </p:cNvPr>
          <p:cNvSpPr>
            <a:spLocks noGrp="1"/>
          </p:cNvSpPr>
          <p:nvPr>
            <p:ph type="subTitle" idx="1"/>
          </p:nvPr>
        </p:nvSpPr>
        <p:spPr>
          <a:xfrm>
            <a:off x="804997" y="1110344"/>
            <a:ext cx="4706803" cy="5505060"/>
          </a:xfrm>
        </p:spPr>
        <p:txBody>
          <a:bodyPr vert="horz" lIns="91440" tIns="45720" rIns="91440" bIns="45720" rtlCol="0" anchor="ctr">
            <a:noAutofit/>
          </a:bodyPr>
          <a:lstStyle/>
          <a:p>
            <a:pPr algn="l"/>
            <a:r>
              <a:rPr lang="en-US" sz="1800">
                <a:solidFill>
                  <a:srgbClr val="000000"/>
                </a:solidFill>
              </a:rPr>
              <a:t>In de </a:t>
            </a:r>
            <a:r>
              <a:rPr lang="en-US" sz="1800" err="1">
                <a:solidFill>
                  <a:srgbClr val="000000"/>
                </a:solidFill>
              </a:rPr>
              <a:t>stad</a:t>
            </a:r>
            <a:r>
              <a:rPr lang="en-US" sz="1800">
                <a:solidFill>
                  <a:srgbClr val="000000"/>
                </a:solidFill>
              </a:rPr>
              <a:t> Wuhan in China is </a:t>
            </a:r>
            <a:r>
              <a:rPr lang="en-US" sz="1800" err="1">
                <a:solidFill>
                  <a:srgbClr val="000000"/>
                </a:solidFill>
              </a:rPr>
              <a:t>een</a:t>
            </a:r>
            <a:r>
              <a:rPr lang="en-US" sz="1800">
                <a:solidFill>
                  <a:srgbClr val="000000"/>
                </a:solidFill>
              </a:rPr>
              <a:t> </a:t>
            </a:r>
            <a:r>
              <a:rPr lang="en-US" sz="1800" err="1">
                <a:solidFill>
                  <a:srgbClr val="000000"/>
                </a:solidFill>
              </a:rPr>
              <a:t>uitbraak</a:t>
            </a:r>
            <a:r>
              <a:rPr lang="en-US" sz="1800">
                <a:solidFill>
                  <a:srgbClr val="000000"/>
                </a:solidFill>
              </a:rPr>
              <a:t> van </a:t>
            </a:r>
            <a:r>
              <a:rPr lang="en-US" sz="1800" err="1">
                <a:solidFill>
                  <a:srgbClr val="000000"/>
                </a:solidFill>
              </a:rPr>
              <a:t>een</a:t>
            </a:r>
            <a:r>
              <a:rPr lang="en-US" sz="1800">
                <a:solidFill>
                  <a:srgbClr val="000000"/>
                </a:solidFill>
              </a:rPr>
              <a:t> </a:t>
            </a:r>
            <a:r>
              <a:rPr lang="en-US" sz="1800" err="1">
                <a:solidFill>
                  <a:srgbClr val="000000"/>
                </a:solidFill>
              </a:rPr>
              <a:t>nieuw</a:t>
            </a:r>
            <a:r>
              <a:rPr lang="en-US" sz="1800">
                <a:solidFill>
                  <a:srgbClr val="000000"/>
                </a:solidFill>
              </a:rPr>
              <a:t> coronavirus. De </a:t>
            </a:r>
            <a:r>
              <a:rPr lang="en-US" sz="1800" err="1">
                <a:solidFill>
                  <a:srgbClr val="000000"/>
                </a:solidFill>
              </a:rPr>
              <a:t>meeste</a:t>
            </a:r>
            <a:r>
              <a:rPr lang="en-US" sz="1800">
                <a:solidFill>
                  <a:srgbClr val="000000"/>
                </a:solidFill>
              </a:rPr>
              <a:t> </a:t>
            </a:r>
            <a:r>
              <a:rPr lang="en-US" sz="1800" err="1">
                <a:solidFill>
                  <a:srgbClr val="000000"/>
                </a:solidFill>
              </a:rPr>
              <a:t>patiënten</a:t>
            </a:r>
            <a:r>
              <a:rPr lang="en-US" sz="1800">
                <a:solidFill>
                  <a:srgbClr val="000000"/>
                </a:solidFill>
              </a:rPr>
              <a:t> </a:t>
            </a:r>
            <a:r>
              <a:rPr lang="en-US" sz="1800" err="1">
                <a:solidFill>
                  <a:srgbClr val="000000"/>
                </a:solidFill>
              </a:rPr>
              <a:t>hebben</a:t>
            </a:r>
            <a:r>
              <a:rPr lang="en-US" sz="1800">
                <a:solidFill>
                  <a:srgbClr val="000000"/>
                </a:solidFill>
              </a:rPr>
              <a:t> </a:t>
            </a:r>
            <a:r>
              <a:rPr lang="en-US" sz="1800" err="1">
                <a:solidFill>
                  <a:srgbClr val="000000"/>
                </a:solidFill>
              </a:rPr>
              <a:t>een</a:t>
            </a:r>
            <a:r>
              <a:rPr lang="en-US" sz="1800">
                <a:solidFill>
                  <a:srgbClr val="000000"/>
                </a:solidFill>
              </a:rPr>
              <a:t> </a:t>
            </a:r>
            <a:r>
              <a:rPr lang="en-US" sz="1800" err="1">
                <a:solidFill>
                  <a:srgbClr val="000000"/>
                </a:solidFill>
              </a:rPr>
              <a:t>longontsteking</a:t>
            </a:r>
            <a:r>
              <a:rPr lang="en-US" sz="1800">
                <a:solidFill>
                  <a:srgbClr val="000000"/>
                </a:solidFill>
              </a:rPr>
              <a:t>. De Chinese </a:t>
            </a:r>
            <a:r>
              <a:rPr lang="en-US" sz="1800" err="1">
                <a:solidFill>
                  <a:srgbClr val="000000"/>
                </a:solidFill>
              </a:rPr>
              <a:t>autoriteiten</a:t>
            </a:r>
            <a:r>
              <a:rPr lang="en-US" sz="1800">
                <a:solidFill>
                  <a:srgbClr val="000000"/>
                </a:solidFill>
              </a:rPr>
              <a:t> </a:t>
            </a:r>
            <a:r>
              <a:rPr lang="en-US" sz="1800" err="1">
                <a:solidFill>
                  <a:srgbClr val="000000"/>
                </a:solidFill>
              </a:rPr>
              <a:t>onderzoeken</a:t>
            </a:r>
            <a:r>
              <a:rPr lang="en-US" sz="1800">
                <a:solidFill>
                  <a:srgbClr val="000000"/>
                </a:solidFill>
              </a:rPr>
              <a:t> op </a:t>
            </a:r>
            <a:r>
              <a:rPr lang="en-US" sz="1800" err="1">
                <a:solidFill>
                  <a:srgbClr val="000000"/>
                </a:solidFill>
              </a:rPr>
              <a:t>dit</a:t>
            </a:r>
            <a:r>
              <a:rPr lang="en-US" sz="1800">
                <a:solidFill>
                  <a:srgbClr val="000000"/>
                </a:solidFill>
              </a:rPr>
              <a:t> moment het coronavirus en de </a:t>
            </a:r>
            <a:r>
              <a:rPr lang="en-US" sz="1800" err="1">
                <a:solidFill>
                  <a:srgbClr val="000000"/>
                </a:solidFill>
              </a:rPr>
              <a:t>bron</a:t>
            </a:r>
            <a:r>
              <a:rPr lang="en-US" sz="1800">
                <a:solidFill>
                  <a:srgbClr val="000000"/>
                </a:solidFill>
              </a:rPr>
              <a:t> van de </a:t>
            </a:r>
            <a:r>
              <a:rPr lang="en-US" sz="1800" err="1">
                <a:solidFill>
                  <a:srgbClr val="000000"/>
                </a:solidFill>
              </a:rPr>
              <a:t>besmettingen</a:t>
            </a:r>
            <a:r>
              <a:rPr lang="en-US" sz="1800">
                <a:solidFill>
                  <a:srgbClr val="000000"/>
                </a:solidFill>
              </a:rPr>
              <a:t>.</a:t>
            </a:r>
          </a:p>
          <a:p>
            <a:pPr algn="l"/>
            <a:r>
              <a:rPr lang="en-US" sz="1800" b="1" i="1" err="1">
                <a:solidFill>
                  <a:srgbClr val="000000"/>
                </a:solidFill>
              </a:rPr>
              <a:t>Symptomen</a:t>
            </a:r>
            <a:endParaRPr lang="en-US" sz="1800" b="1" i="1">
              <a:solidFill>
                <a:srgbClr val="000000"/>
              </a:solidFill>
            </a:endParaRPr>
          </a:p>
          <a:p>
            <a:pPr algn="l"/>
            <a:r>
              <a:rPr lang="en-US" sz="1800">
                <a:solidFill>
                  <a:srgbClr val="000000"/>
                </a:solidFill>
              </a:rPr>
              <a:t>Mensen met het </a:t>
            </a:r>
            <a:r>
              <a:rPr lang="en-US" sz="1800" err="1">
                <a:solidFill>
                  <a:srgbClr val="000000"/>
                </a:solidFill>
              </a:rPr>
              <a:t>nieuwe</a:t>
            </a:r>
            <a:r>
              <a:rPr lang="en-US" sz="1800">
                <a:solidFill>
                  <a:srgbClr val="000000"/>
                </a:solidFill>
              </a:rPr>
              <a:t> coronavirus </a:t>
            </a:r>
            <a:r>
              <a:rPr lang="en-US" sz="1800" err="1">
                <a:solidFill>
                  <a:srgbClr val="000000"/>
                </a:solidFill>
              </a:rPr>
              <a:t>hebben</a:t>
            </a:r>
            <a:r>
              <a:rPr lang="en-US" sz="1800">
                <a:solidFill>
                  <a:srgbClr val="000000"/>
                </a:solidFill>
              </a:rPr>
              <a:t> </a:t>
            </a:r>
            <a:r>
              <a:rPr lang="en-US" sz="1800" err="1">
                <a:solidFill>
                  <a:srgbClr val="000000"/>
                </a:solidFill>
              </a:rPr>
              <a:t>longklachten</a:t>
            </a:r>
            <a:r>
              <a:rPr lang="en-US" sz="1800">
                <a:solidFill>
                  <a:srgbClr val="000000"/>
                </a:solidFill>
              </a:rPr>
              <a:t> en </a:t>
            </a:r>
            <a:r>
              <a:rPr lang="en-US" sz="1800" err="1">
                <a:solidFill>
                  <a:srgbClr val="000000"/>
                </a:solidFill>
              </a:rPr>
              <a:t>zijn</a:t>
            </a:r>
            <a:r>
              <a:rPr lang="en-US" sz="1800">
                <a:solidFill>
                  <a:srgbClr val="000000"/>
                </a:solidFill>
              </a:rPr>
              <a:t> </a:t>
            </a:r>
            <a:r>
              <a:rPr lang="en-US" sz="1800" err="1">
                <a:solidFill>
                  <a:srgbClr val="000000"/>
                </a:solidFill>
              </a:rPr>
              <a:t>kortademig</a:t>
            </a:r>
            <a:r>
              <a:rPr lang="en-US" sz="1800">
                <a:solidFill>
                  <a:srgbClr val="000000"/>
                </a:solidFill>
              </a:rPr>
              <a:t>. Ook </a:t>
            </a:r>
            <a:r>
              <a:rPr lang="en-US" sz="1800" err="1">
                <a:solidFill>
                  <a:srgbClr val="000000"/>
                </a:solidFill>
              </a:rPr>
              <a:t>hebben</a:t>
            </a:r>
            <a:r>
              <a:rPr lang="en-US" sz="1800">
                <a:solidFill>
                  <a:srgbClr val="000000"/>
                </a:solidFill>
              </a:rPr>
              <a:t> ze </a:t>
            </a:r>
            <a:r>
              <a:rPr lang="en-US" sz="1800" err="1">
                <a:solidFill>
                  <a:srgbClr val="000000"/>
                </a:solidFill>
              </a:rPr>
              <a:t>koorts</a:t>
            </a:r>
            <a:r>
              <a:rPr lang="en-US" sz="1800">
                <a:solidFill>
                  <a:srgbClr val="000000"/>
                </a:solidFill>
              </a:rPr>
              <a:t>. </a:t>
            </a:r>
            <a:r>
              <a:rPr lang="en-US" sz="1800" err="1">
                <a:solidFill>
                  <a:srgbClr val="000000"/>
                </a:solidFill>
              </a:rPr>
              <a:t>Dit</a:t>
            </a:r>
            <a:r>
              <a:rPr lang="en-US" sz="1800">
                <a:solidFill>
                  <a:srgbClr val="000000"/>
                </a:solidFill>
              </a:rPr>
              <a:t> </a:t>
            </a:r>
            <a:r>
              <a:rPr lang="en-US" sz="1800" err="1">
                <a:solidFill>
                  <a:srgbClr val="000000"/>
                </a:solidFill>
              </a:rPr>
              <a:t>nieuwe</a:t>
            </a:r>
            <a:r>
              <a:rPr lang="en-US" sz="1800">
                <a:solidFill>
                  <a:srgbClr val="000000"/>
                </a:solidFill>
              </a:rPr>
              <a:t> coronavirus </a:t>
            </a:r>
            <a:r>
              <a:rPr lang="en-US" sz="1800" err="1">
                <a:solidFill>
                  <a:srgbClr val="000000"/>
                </a:solidFill>
              </a:rPr>
              <a:t>wijkt</a:t>
            </a:r>
            <a:r>
              <a:rPr lang="en-US" sz="1800">
                <a:solidFill>
                  <a:srgbClr val="000000"/>
                </a:solidFill>
              </a:rPr>
              <a:t> </a:t>
            </a:r>
            <a:r>
              <a:rPr lang="en-US" sz="1800" err="1">
                <a:solidFill>
                  <a:srgbClr val="000000"/>
                </a:solidFill>
              </a:rPr>
              <a:t>af</a:t>
            </a:r>
            <a:r>
              <a:rPr lang="en-US" sz="1800">
                <a:solidFill>
                  <a:srgbClr val="000000"/>
                </a:solidFill>
              </a:rPr>
              <a:t> van de </a:t>
            </a:r>
            <a:r>
              <a:rPr lang="en-US" sz="1800" err="1">
                <a:solidFill>
                  <a:srgbClr val="000000"/>
                </a:solidFill>
              </a:rPr>
              <a:t>bekende</a:t>
            </a:r>
            <a:r>
              <a:rPr lang="en-US" sz="1800">
                <a:solidFill>
                  <a:srgbClr val="000000"/>
                </a:solidFill>
              </a:rPr>
              <a:t> </a:t>
            </a:r>
            <a:r>
              <a:rPr lang="en-US" sz="1800" err="1">
                <a:solidFill>
                  <a:srgbClr val="000000"/>
                </a:solidFill>
              </a:rPr>
              <a:t>coronavirussen</a:t>
            </a:r>
            <a:r>
              <a:rPr lang="en-US" sz="1800">
                <a:solidFill>
                  <a:srgbClr val="000000"/>
                </a:solidFill>
              </a:rPr>
              <a:t> die </a:t>
            </a:r>
            <a:r>
              <a:rPr lang="en-US" sz="1800" err="1">
                <a:solidFill>
                  <a:srgbClr val="000000"/>
                </a:solidFill>
              </a:rPr>
              <a:t>bij</a:t>
            </a:r>
            <a:r>
              <a:rPr lang="en-US" sz="1800">
                <a:solidFill>
                  <a:srgbClr val="000000"/>
                </a:solidFill>
              </a:rPr>
              <a:t> </a:t>
            </a:r>
            <a:r>
              <a:rPr lang="en-US" sz="1800" err="1">
                <a:solidFill>
                  <a:srgbClr val="000000"/>
                </a:solidFill>
              </a:rPr>
              <a:t>mensen</a:t>
            </a:r>
            <a:r>
              <a:rPr lang="en-US" sz="1800">
                <a:solidFill>
                  <a:srgbClr val="000000"/>
                </a:solidFill>
              </a:rPr>
              <a:t> </a:t>
            </a:r>
            <a:r>
              <a:rPr lang="en-US" sz="1800" err="1">
                <a:solidFill>
                  <a:srgbClr val="000000"/>
                </a:solidFill>
              </a:rPr>
              <a:t>voorkomen</a:t>
            </a:r>
            <a:r>
              <a:rPr lang="en-US" sz="1800">
                <a:solidFill>
                  <a:srgbClr val="000000"/>
                </a:solidFill>
              </a:rPr>
              <a:t>.</a:t>
            </a:r>
          </a:p>
          <a:p>
            <a:pPr algn="l"/>
            <a:r>
              <a:rPr lang="en-US" sz="1800" b="1" i="1" err="1">
                <a:solidFill>
                  <a:srgbClr val="000000"/>
                </a:solidFill>
              </a:rPr>
              <a:t>Besmettelijkheid</a:t>
            </a:r>
            <a:endParaRPr lang="en-US" sz="1800" b="1" i="1">
              <a:solidFill>
                <a:srgbClr val="000000"/>
              </a:solidFill>
            </a:endParaRPr>
          </a:p>
          <a:p>
            <a:pPr algn="l"/>
            <a:r>
              <a:rPr lang="en-US" sz="1800">
                <a:ea typeface="+mn-lt"/>
                <a:cs typeface="+mn-lt"/>
              </a:rPr>
              <a:t>De </a:t>
            </a:r>
            <a:r>
              <a:rPr lang="en-US" sz="1800" err="1">
                <a:ea typeface="+mn-lt"/>
                <a:cs typeface="+mn-lt"/>
              </a:rPr>
              <a:t>ziekte</a:t>
            </a:r>
            <a:r>
              <a:rPr lang="en-US" sz="1800">
                <a:ea typeface="+mn-lt"/>
                <a:cs typeface="+mn-lt"/>
              </a:rPr>
              <a:t> is van </a:t>
            </a:r>
            <a:r>
              <a:rPr lang="en-US" sz="1800" err="1">
                <a:ea typeface="+mn-lt"/>
                <a:cs typeface="+mn-lt"/>
              </a:rPr>
              <a:t>mens</a:t>
            </a:r>
            <a:r>
              <a:rPr lang="en-US" sz="1800">
                <a:ea typeface="+mn-lt"/>
                <a:cs typeface="+mn-lt"/>
              </a:rPr>
              <a:t> op </a:t>
            </a:r>
            <a:r>
              <a:rPr lang="en-US" sz="1800" err="1">
                <a:ea typeface="+mn-lt"/>
                <a:cs typeface="+mn-lt"/>
              </a:rPr>
              <a:t>mens</a:t>
            </a:r>
            <a:r>
              <a:rPr lang="en-US" sz="1800">
                <a:ea typeface="+mn-lt"/>
                <a:cs typeface="+mn-lt"/>
              </a:rPr>
              <a:t> </a:t>
            </a:r>
            <a:r>
              <a:rPr lang="en-US" sz="1800" err="1">
                <a:ea typeface="+mn-lt"/>
                <a:cs typeface="+mn-lt"/>
              </a:rPr>
              <a:t>overdraagbaar</a:t>
            </a:r>
            <a:r>
              <a:rPr lang="en-US" sz="1800">
                <a:ea typeface="+mn-lt"/>
                <a:cs typeface="+mn-lt"/>
              </a:rPr>
              <a:t>. Op </a:t>
            </a:r>
            <a:r>
              <a:rPr lang="en-US" sz="1800" err="1">
                <a:ea typeface="+mn-lt"/>
                <a:cs typeface="+mn-lt"/>
              </a:rPr>
              <a:t>dit</a:t>
            </a:r>
            <a:r>
              <a:rPr lang="en-US" sz="1800">
                <a:ea typeface="+mn-lt"/>
                <a:cs typeface="+mn-lt"/>
              </a:rPr>
              <a:t> moment </a:t>
            </a:r>
            <a:r>
              <a:rPr lang="en-US" sz="1800" err="1">
                <a:ea typeface="+mn-lt"/>
                <a:cs typeface="+mn-lt"/>
              </a:rPr>
              <a:t>wordt</a:t>
            </a:r>
            <a:r>
              <a:rPr lang="en-US" sz="1800">
                <a:ea typeface="+mn-lt"/>
                <a:cs typeface="+mn-lt"/>
              </a:rPr>
              <a:t> </a:t>
            </a:r>
            <a:r>
              <a:rPr lang="en-US" sz="1800" err="1">
                <a:ea typeface="+mn-lt"/>
                <a:cs typeface="+mn-lt"/>
              </a:rPr>
              <a:t>ervan</a:t>
            </a:r>
            <a:r>
              <a:rPr lang="en-US" sz="1800">
                <a:ea typeface="+mn-lt"/>
                <a:cs typeface="+mn-lt"/>
              </a:rPr>
              <a:t> </a:t>
            </a:r>
            <a:r>
              <a:rPr lang="en-US" sz="1800" err="1">
                <a:ea typeface="+mn-lt"/>
                <a:cs typeface="+mn-lt"/>
              </a:rPr>
              <a:t>uitgegaan</a:t>
            </a:r>
            <a:r>
              <a:rPr lang="en-US" sz="1800">
                <a:ea typeface="+mn-lt"/>
                <a:cs typeface="+mn-lt"/>
              </a:rPr>
              <a:t> </a:t>
            </a:r>
            <a:r>
              <a:rPr lang="en-US" sz="1800" err="1">
                <a:ea typeface="+mn-lt"/>
                <a:cs typeface="+mn-lt"/>
              </a:rPr>
              <a:t>dat</a:t>
            </a:r>
            <a:r>
              <a:rPr lang="en-US" sz="1800">
                <a:ea typeface="+mn-lt"/>
                <a:cs typeface="+mn-lt"/>
              </a:rPr>
              <a:t> </a:t>
            </a:r>
            <a:r>
              <a:rPr lang="en-US" sz="1800" err="1">
                <a:ea typeface="+mn-lt"/>
                <a:cs typeface="+mn-lt"/>
              </a:rPr>
              <a:t>één</a:t>
            </a:r>
            <a:r>
              <a:rPr lang="en-US" sz="1800">
                <a:ea typeface="+mn-lt"/>
                <a:cs typeface="+mn-lt"/>
              </a:rPr>
              <a:t> </a:t>
            </a:r>
            <a:r>
              <a:rPr lang="en-US" sz="1800" err="1">
                <a:ea typeface="+mn-lt"/>
                <a:cs typeface="+mn-lt"/>
              </a:rPr>
              <a:t>ziek</a:t>
            </a:r>
            <a:r>
              <a:rPr lang="en-US" sz="1800">
                <a:ea typeface="+mn-lt"/>
                <a:cs typeface="+mn-lt"/>
              </a:rPr>
              <a:t> </a:t>
            </a:r>
            <a:r>
              <a:rPr lang="en-US" sz="1800" err="1">
                <a:ea typeface="+mn-lt"/>
                <a:cs typeface="+mn-lt"/>
              </a:rPr>
              <a:t>persoon</a:t>
            </a:r>
            <a:r>
              <a:rPr lang="en-US" sz="1800">
                <a:ea typeface="+mn-lt"/>
                <a:cs typeface="+mn-lt"/>
              </a:rPr>
              <a:t> </a:t>
            </a:r>
            <a:r>
              <a:rPr lang="en-US" sz="1800" err="1">
                <a:ea typeface="+mn-lt"/>
                <a:cs typeface="+mn-lt"/>
              </a:rPr>
              <a:t>gemiddeld</a:t>
            </a:r>
            <a:r>
              <a:rPr lang="en-US" sz="1800">
                <a:ea typeface="+mn-lt"/>
                <a:cs typeface="+mn-lt"/>
              </a:rPr>
              <a:t> 2 </a:t>
            </a:r>
            <a:r>
              <a:rPr lang="en-US" sz="1800" err="1">
                <a:ea typeface="+mn-lt"/>
                <a:cs typeface="+mn-lt"/>
              </a:rPr>
              <a:t>andere</a:t>
            </a:r>
            <a:r>
              <a:rPr lang="en-US" sz="1800">
                <a:ea typeface="+mn-lt"/>
                <a:cs typeface="+mn-lt"/>
              </a:rPr>
              <a:t> </a:t>
            </a:r>
            <a:r>
              <a:rPr lang="en-US" sz="1800" err="1">
                <a:ea typeface="+mn-lt"/>
                <a:cs typeface="+mn-lt"/>
              </a:rPr>
              <a:t>personen</a:t>
            </a:r>
            <a:r>
              <a:rPr lang="en-US" sz="1800">
                <a:ea typeface="+mn-lt"/>
                <a:cs typeface="+mn-lt"/>
              </a:rPr>
              <a:t> </a:t>
            </a:r>
            <a:r>
              <a:rPr lang="en-US" sz="1800" err="1">
                <a:ea typeface="+mn-lt"/>
                <a:cs typeface="+mn-lt"/>
              </a:rPr>
              <a:t>kan</a:t>
            </a:r>
            <a:r>
              <a:rPr lang="en-US" sz="1800">
                <a:ea typeface="+mn-lt"/>
                <a:cs typeface="+mn-lt"/>
              </a:rPr>
              <a:t> </a:t>
            </a:r>
            <a:r>
              <a:rPr lang="en-US" sz="1800" err="1">
                <a:ea typeface="+mn-lt"/>
                <a:cs typeface="+mn-lt"/>
              </a:rPr>
              <a:t>besmetten</a:t>
            </a:r>
            <a:r>
              <a:rPr lang="en-US" sz="1800">
                <a:ea typeface="+mn-lt"/>
                <a:cs typeface="+mn-lt"/>
              </a:rPr>
              <a:t>. Hoe </a:t>
            </a:r>
            <a:r>
              <a:rPr lang="en-US" sz="1800" err="1">
                <a:ea typeface="+mn-lt"/>
                <a:cs typeface="+mn-lt"/>
              </a:rPr>
              <a:t>zieker</a:t>
            </a:r>
            <a:r>
              <a:rPr lang="en-US" sz="1800">
                <a:ea typeface="+mn-lt"/>
                <a:cs typeface="+mn-lt"/>
              </a:rPr>
              <a:t> </a:t>
            </a:r>
            <a:r>
              <a:rPr lang="en-US" sz="1800" err="1">
                <a:ea typeface="+mn-lt"/>
                <a:cs typeface="+mn-lt"/>
              </a:rPr>
              <a:t>iemand</a:t>
            </a:r>
            <a:r>
              <a:rPr lang="en-US" sz="1800">
                <a:ea typeface="+mn-lt"/>
                <a:cs typeface="+mn-lt"/>
              </a:rPr>
              <a:t> is, hoe </a:t>
            </a:r>
            <a:r>
              <a:rPr lang="en-US" sz="1800" err="1">
                <a:ea typeface="+mn-lt"/>
                <a:cs typeface="+mn-lt"/>
              </a:rPr>
              <a:t>meer</a:t>
            </a:r>
            <a:r>
              <a:rPr lang="en-US" sz="1800">
                <a:ea typeface="+mn-lt"/>
                <a:cs typeface="+mn-lt"/>
              </a:rPr>
              <a:t> </a:t>
            </a:r>
            <a:r>
              <a:rPr lang="en-US" sz="1800" err="1">
                <a:ea typeface="+mn-lt"/>
                <a:cs typeface="+mn-lt"/>
              </a:rPr>
              <a:t>hij</a:t>
            </a:r>
            <a:r>
              <a:rPr lang="en-US" sz="1800">
                <a:ea typeface="+mn-lt"/>
                <a:cs typeface="+mn-lt"/>
              </a:rPr>
              <a:t> het virus </a:t>
            </a:r>
            <a:r>
              <a:rPr lang="en-US" sz="1800" err="1">
                <a:ea typeface="+mn-lt"/>
                <a:cs typeface="+mn-lt"/>
              </a:rPr>
              <a:t>verspreidt</a:t>
            </a:r>
            <a:r>
              <a:rPr lang="en-US" sz="1800">
                <a:ea typeface="+mn-lt"/>
                <a:cs typeface="+mn-lt"/>
              </a:rPr>
              <a:t>. </a:t>
            </a:r>
            <a:endParaRPr lang="en-US"/>
          </a:p>
        </p:txBody>
      </p:sp>
    </p:spTree>
    <p:extLst>
      <p:ext uri="{BB962C8B-B14F-4D97-AF65-F5344CB8AC3E}">
        <p14:creationId xmlns:p14="http://schemas.microsoft.com/office/powerpoint/2010/main" val="2319162483"/>
      </p:ext>
    </p:extLst>
  </p:cSld>
  <p:clrMapOvr>
    <a:masterClrMapping/>
  </p:clrMapOvr>
  <mc:AlternateContent xmlns:mc="http://schemas.openxmlformats.org/markup-compatibility/2006">
    <mc:Choice xmlns:p14="http://schemas.microsoft.com/office/powerpoint/2010/main" Requires="p14">
      <p:transition spd="slow" p14:dur="2000" advClick="0" advTm="30000"/>
    </mc:Choice>
    <mc:Fallback>
      <p:transition spd="slow" advClick="0" advTm="3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 name="Rectangle 142">
            <a:extLst>
              <a:ext uri="{FF2B5EF4-FFF2-40B4-BE49-F238E27FC236}">
                <a16:creationId xmlns:a16="http://schemas.microsoft.com/office/drawing/2014/main" id="{179F7551-E956-43CB-8F36-268A5DA443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reeform: Shape 144">
            <a:extLst>
              <a:ext uri="{FF2B5EF4-FFF2-40B4-BE49-F238E27FC236}">
                <a16:creationId xmlns:a16="http://schemas.microsoft.com/office/drawing/2014/main" id="{B99C248B-47D3-41DF-A1DC-8B38652A82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3787" y="458856"/>
            <a:ext cx="7778213" cy="5907457"/>
          </a:xfrm>
          <a:custGeom>
            <a:avLst/>
            <a:gdLst>
              <a:gd name="connsiteX0" fmla="*/ 3727582 w 7778213"/>
              <a:gd name="connsiteY0" fmla="*/ 0 h 5905781"/>
              <a:gd name="connsiteX1" fmla="*/ 7778213 w 7778213"/>
              <a:gd name="connsiteY1" fmla="*/ 0 h 5905781"/>
              <a:gd name="connsiteX2" fmla="*/ 7778213 w 7778213"/>
              <a:gd name="connsiteY2" fmla="*/ 5905761 h 5905781"/>
              <a:gd name="connsiteX3" fmla="*/ 7485321 w 7778213"/>
              <a:gd name="connsiteY3" fmla="*/ 5905761 h 5905781"/>
              <a:gd name="connsiteX4" fmla="*/ 7485321 w 7778213"/>
              <a:gd name="connsiteY4" fmla="*/ 5905762 h 5905781"/>
              <a:gd name="connsiteX5" fmla="*/ 4228895 w 7778213"/>
              <a:gd name="connsiteY5" fmla="*/ 5905762 h 5905781"/>
              <a:gd name="connsiteX6" fmla="*/ 4228895 w 7778213"/>
              <a:gd name="connsiteY6" fmla="*/ 5905780 h 5905781"/>
              <a:gd name="connsiteX7" fmla="*/ 3936003 w 7778213"/>
              <a:gd name="connsiteY7" fmla="*/ 5905780 h 5905781"/>
              <a:gd name="connsiteX8" fmla="*/ 3936003 w 7778213"/>
              <a:gd name="connsiteY8" fmla="*/ 5905781 h 5905781"/>
              <a:gd name="connsiteX9" fmla="*/ 0 w 7778213"/>
              <a:gd name="connsiteY9" fmla="*/ 5905781 h 5905781"/>
              <a:gd name="connsiteX10" fmla="*/ 2796838 w 7778213"/>
              <a:gd name="connsiteY10" fmla="*/ 20 h 5905781"/>
              <a:gd name="connsiteX11" fmla="*/ 3089730 w 7778213"/>
              <a:gd name="connsiteY11" fmla="*/ 20 h 5905781"/>
              <a:gd name="connsiteX12" fmla="*/ 3089730 w 7778213"/>
              <a:gd name="connsiteY12" fmla="*/ 19 h 5905781"/>
              <a:gd name="connsiteX13" fmla="*/ 3434690 w 7778213"/>
              <a:gd name="connsiteY13" fmla="*/ 19 h 5905781"/>
              <a:gd name="connsiteX14" fmla="*/ 3434690 w 7778213"/>
              <a:gd name="connsiteY14" fmla="*/ 1 h 5905781"/>
              <a:gd name="connsiteX15" fmla="*/ 3727582 w 7778213"/>
              <a:gd name="connsiteY15" fmla="*/ 1 h 5905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778213" h="5905781">
                <a:moveTo>
                  <a:pt x="3727582" y="0"/>
                </a:moveTo>
                <a:lnTo>
                  <a:pt x="7778213" y="0"/>
                </a:lnTo>
                <a:lnTo>
                  <a:pt x="7778213" y="5905761"/>
                </a:lnTo>
                <a:lnTo>
                  <a:pt x="7485321" y="5905761"/>
                </a:lnTo>
                <a:lnTo>
                  <a:pt x="7485321" y="5905762"/>
                </a:lnTo>
                <a:lnTo>
                  <a:pt x="4228895" y="5905762"/>
                </a:lnTo>
                <a:lnTo>
                  <a:pt x="4228895" y="5905780"/>
                </a:lnTo>
                <a:lnTo>
                  <a:pt x="3936003" y="5905780"/>
                </a:lnTo>
                <a:lnTo>
                  <a:pt x="3936003" y="5905781"/>
                </a:lnTo>
                <a:lnTo>
                  <a:pt x="0" y="5905781"/>
                </a:lnTo>
                <a:lnTo>
                  <a:pt x="2796838" y="20"/>
                </a:lnTo>
                <a:lnTo>
                  <a:pt x="3089730" y="20"/>
                </a:lnTo>
                <a:lnTo>
                  <a:pt x="3089730" y="19"/>
                </a:lnTo>
                <a:lnTo>
                  <a:pt x="3434690" y="19"/>
                </a:lnTo>
                <a:lnTo>
                  <a:pt x="3434690" y="1"/>
                </a:lnTo>
                <a:lnTo>
                  <a:pt x="3727582" y="1"/>
                </a:lnTo>
                <a:close/>
              </a:path>
            </a:pathLst>
          </a:custGeom>
          <a:solidFill>
            <a:srgbClr val="B4B4B4">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7" name="Freeform: Shape 146">
            <a:extLst>
              <a:ext uri="{FF2B5EF4-FFF2-40B4-BE49-F238E27FC236}">
                <a16:creationId xmlns:a16="http://schemas.microsoft.com/office/drawing/2014/main" id="{DF0924E5-8F0D-47CB-B59E-155AFCF8C3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8858"/>
            <a:ext cx="6769978" cy="5907437"/>
          </a:xfrm>
          <a:custGeom>
            <a:avLst/>
            <a:gdLst>
              <a:gd name="connsiteX0" fmla="*/ 0 w 6769978"/>
              <a:gd name="connsiteY0" fmla="*/ 0 h 5905761"/>
              <a:gd name="connsiteX1" fmla="*/ 6769978 w 6769978"/>
              <a:gd name="connsiteY1" fmla="*/ 0 h 5905761"/>
              <a:gd name="connsiteX2" fmla="*/ 3973138 w 6769978"/>
              <a:gd name="connsiteY2" fmla="*/ 5905761 h 5905761"/>
              <a:gd name="connsiteX3" fmla="*/ 0 w 6769978"/>
              <a:gd name="connsiteY3" fmla="*/ 5905761 h 5905761"/>
            </a:gdLst>
            <a:ahLst/>
            <a:cxnLst>
              <a:cxn ang="0">
                <a:pos x="connsiteX0" y="connsiteY0"/>
              </a:cxn>
              <a:cxn ang="0">
                <a:pos x="connsiteX1" y="connsiteY1"/>
              </a:cxn>
              <a:cxn ang="0">
                <a:pos x="connsiteX2" y="connsiteY2"/>
              </a:cxn>
              <a:cxn ang="0">
                <a:pos x="connsiteX3" y="connsiteY3"/>
              </a:cxn>
            </a:cxnLst>
            <a:rect l="l" t="t" r="r" b="b"/>
            <a:pathLst>
              <a:path w="6769978" h="5905761">
                <a:moveTo>
                  <a:pt x="0" y="0"/>
                </a:moveTo>
                <a:lnTo>
                  <a:pt x="6769978" y="0"/>
                </a:lnTo>
                <a:lnTo>
                  <a:pt x="3973138" y="5905761"/>
                </a:lnTo>
                <a:lnTo>
                  <a:pt x="0" y="5905761"/>
                </a:lnTo>
                <a:close/>
              </a:path>
            </a:pathLst>
          </a:custGeom>
          <a:solidFill>
            <a:srgbClr val="30303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3" name="Tijdelijke aanduiding voor inhoud 2">
            <a:extLst>
              <a:ext uri="{FF2B5EF4-FFF2-40B4-BE49-F238E27FC236}">
                <a16:creationId xmlns:a16="http://schemas.microsoft.com/office/drawing/2014/main" id="{340D6469-9441-4723-A9BA-946277ABCBD6}"/>
              </a:ext>
            </a:extLst>
          </p:cNvPr>
          <p:cNvSpPr>
            <a:spLocks noGrp="1"/>
          </p:cNvSpPr>
          <p:nvPr>
            <p:ph idx="1"/>
          </p:nvPr>
        </p:nvSpPr>
        <p:spPr>
          <a:xfrm>
            <a:off x="0" y="3943006"/>
            <a:ext cx="4724527" cy="2669141"/>
          </a:xfrm>
        </p:spPr>
        <p:txBody>
          <a:bodyPr anchor="t">
            <a:noAutofit/>
          </a:bodyPr>
          <a:lstStyle/>
          <a:p>
            <a:pPr marL="0" indent="0">
              <a:buNone/>
            </a:pPr>
            <a:r>
              <a:rPr lang="nl-NL" sz="1800" b="1" i="1"/>
              <a:t>Mondkapjes?</a:t>
            </a:r>
            <a:br>
              <a:rPr lang="nl-NL" sz="1800" b="1" i="1"/>
            </a:br>
            <a:br>
              <a:rPr lang="nl-NL" sz="1800" b="1" i="1"/>
            </a:br>
            <a:r>
              <a:rPr lang="nl-NL" sz="1800"/>
              <a:t>In Nederland adviseren we alleen mondkapjes voor medisch personeel. Het probleem is dat het alleen helpt als je speciale maskers gebruikt die zich heel goed sluiten over je neus en mond. Je moet de maskers heel nauwkeurig gebruiken en ze regelmatig wisselen. Dat is in het dagelijks gebruik bijna niet mogelijk.</a:t>
            </a:r>
            <a:endParaRPr lang="nl-NL" sz="1800" b="1" i="1"/>
          </a:p>
        </p:txBody>
      </p:sp>
      <p:sp>
        <p:nvSpPr>
          <p:cNvPr id="2" name="Tekstvak 1">
            <a:extLst>
              <a:ext uri="{FF2B5EF4-FFF2-40B4-BE49-F238E27FC236}">
                <a16:creationId xmlns:a16="http://schemas.microsoft.com/office/drawing/2014/main" id="{08FA7A09-B035-41AC-BFCC-968CD5C90BDD}"/>
              </a:ext>
            </a:extLst>
          </p:cNvPr>
          <p:cNvSpPr txBox="1"/>
          <p:nvPr/>
        </p:nvSpPr>
        <p:spPr>
          <a:xfrm>
            <a:off x="-1524" y="603079"/>
            <a:ext cx="6354025" cy="1754326"/>
          </a:xfrm>
          <a:prstGeom prst="rect">
            <a:avLst/>
          </a:prstGeom>
          <a:noFill/>
        </p:spPr>
        <p:txBody>
          <a:bodyPr wrap="square" rtlCol="0">
            <a:spAutoFit/>
          </a:bodyPr>
          <a:lstStyle/>
          <a:p>
            <a:r>
              <a:rPr lang="nl-NL" b="1" i="1"/>
              <a:t>Reizigers</a:t>
            </a:r>
            <a:br>
              <a:rPr lang="nl-NL" b="1" i="1"/>
            </a:br>
            <a:endParaRPr lang="nl-NL" b="1" i="1"/>
          </a:p>
          <a:p>
            <a:r>
              <a:rPr lang="nl-NL"/>
              <a:t>De WHO heeft aangegeven dat er vooralsnog geen aanvullende maatregelen voor reizigers naar China nodig zijn. In het algemeen geldt het advies voor reizigers om markten met levende dieren te vermijden en om </a:t>
            </a:r>
            <a:r>
              <a:rPr lang="nl-NL" u="sng">
                <a:hlinkClick r:id="rId2">
                  <a:extLst>
                    <a:ext uri="{A12FA001-AC4F-418D-AE19-62706E023703}">
                      <ahyp:hlinkClr xmlns:ahyp="http://schemas.microsoft.com/office/drawing/2018/hyperlinkcolor" val="tx"/>
                    </a:ext>
                  </a:extLst>
                </a:hlinkClick>
              </a:rPr>
              <a:t>algemene hygiënemaatregelen</a:t>
            </a:r>
            <a:r>
              <a:rPr lang="nl-NL"/>
              <a:t> te nemen.</a:t>
            </a:r>
          </a:p>
        </p:txBody>
      </p:sp>
      <p:sp>
        <p:nvSpPr>
          <p:cNvPr id="4" name="Tekstvak 3">
            <a:extLst>
              <a:ext uri="{FF2B5EF4-FFF2-40B4-BE49-F238E27FC236}">
                <a16:creationId xmlns:a16="http://schemas.microsoft.com/office/drawing/2014/main" id="{D038B9B4-A97F-48B9-A472-663E13188E7E}"/>
              </a:ext>
            </a:extLst>
          </p:cNvPr>
          <p:cNvSpPr txBox="1"/>
          <p:nvPr/>
        </p:nvSpPr>
        <p:spPr>
          <a:xfrm>
            <a:off x="-3048" y="2357405"/>
            <a:ext cx="6037277" cy="1477328"/>
          </a:xfrm>
          <a:prstGeom prst="rect">
            <a:avLst/>
          </a:prstGeom>
          <a:noFill/>
        </p:spPr>
        <p:txBody>
          <a:bodyPr wrap="square" rtlCol="0">
            <a:spAutoFit/>
          </a:bodyPr>
          <a:lstStyle/>
          <a:p>
            <a:r>
              <a:rPr lang="nl-NL" b="1" i="1"/>
              <a:t>Zoals: </a:t>
            </a:r>
            <a:br>
              <a:rPr lang="nl-NL" b="1" i="1"/>
            </a:br>
            <a:endParaRPr lang="nl-NL" b="1" i="1"/>
          </a:p>
          <a:p>
            <a:pPr marL="285750" indent="-285750">
              <a:buFont typeface="Arial" panose="020B0604020202020204" pitchFamily="34" charset="0"/>
              <a:buChar char="•"/>
            </a:pPr>
            <a:r>
              <a:rPr lang="nl-NL"/>
              <a:t>Was je handen regelmatig</a:t>
            </a:r>
          </a:p>
          <a:p>
            <a:pPr marL="285750" indent="-285750">
              <a:buFont typeface="Arial" panose="020B0604020202020204" pitchFamily="34" charset="0"/>
              <a:buChar char="•"/>
            </a:pPr>
            <a:r>
              <a:rPr lang="nl-NL"/>
              <a:t>Hoest en nies in de binnenkant van je </a:t>
            </a:r>
            <a:r>
              <a:rPr lang="nl-NL" err="1"/>
              <a:t>elleboog</a:t>
            </a:r>
            <a:endParaRPr lang="nl-NL"/>
          </a:p>
          <a:p>
            <a:pPr marL="285750" indent="-285750">
              <a:buFont typeface="Arial" panose="020B0604020202020204" pitchFamily="34" charset="0"/>
              <a:buChar char="•"/>
            </a:pPr>
            <a:r>
              <a:rPr lang="nl-NL"/>
              <a:t>Gebruik papieren zakdoekjes</a:t>
            </a:r>
          </a:p>
        </p:txBody>
      </p:sp>
      <p:sp>
        <p:nvSpPr>
          <p:cNvPr id="6" name="Tekstvak 5">
            <a:extLst>
              <a:ext uri="{FF2B5EF4-FFF2-40B4-BE49-F238E27FC236}">
                <a16:creationId xmlns:a16="http://schemas.microsoft.com/office/drawing/2014/main" id="{73CAEBD3-884C-4270-86B0-0539A944BFC2}"/>
              </a:ext>
            </a:extLst>
          </p:cNvPr>
          <p:cNvSpPr txBox="1"/>
          <p:nvPr/>
        </p:nvSpPr>
        <p:spPr>
          <a:xfrm>
            <a:off x="6643395" y="5163562"/>
            <a:ext cx="5320717" cy="923330"/>
          </a:xfrm>
          <a:prstGeom prst="rect">
            <a:avLst/>
          </a:prstGeom>
          <a:solidFill>
            <a:srgbClr val="303030"/>
          </a:solidFill>
        </p:spPr>
        <p:txBody>
          <a:bodyPr wrap="square" rtlCol="0">
            <a:spAutoFit/>
          </a:bodyPr>
          <a:lstStyle/>
          <a:p>
            <a:r>
              <a:rPr lang="nl-NL" b="1" i="1"/>
              <a:t>Wanneer contact opnemen met huisarts?</a:t>
            </a:r>
            <a:br>
              <a:rPr lang="nl-NL" b="1" i="1"/>
            </a:br>
            <a:r>
              <a:rPr lang="nl-NL"/>
              <a:t>Mensen met koorts, die de afgelopen 2 weken in Wuhan zijn geweest en luchtwegklachten hebben.</a:t>
            </a:r>
          </a:p>
        </p:txBody>
      </p:sp>
      <p:pic>
        <p:nvPicPr>
          <p:cNvPr id="8" name="Picture 8" descr="A screenshot of a video game&#10;&#10;Description generated with very high confidence">
            <a:extLst>
              <a:ext uri="{FF2B5EF4-FFF2-40B4-BE49-F238E27FC236}">
                <a16:creationId xmlns:a16="http://schemas.microsoft.com/office/drawing/2014/main" id="{808BEE3F-A9BC-4728-A4A5-6C9F9F40C21A}"/>
              </a:ext>
            </a:extLst>
          </p:cNvPr>
          <p:cNvPicPr>
            <a:picLocks noChangeAspect="1"/>
          </p:cNvPicPr>
          <p:nvPr/>
        </p:nvPicPr>
        <p:blipFill rotWithShape="1">
          <a:blip r:embed="rId3"/>
          <a:srcRect l="22513" t="32895" r="30366" b="5891"/>
          <a:stretch/>
        </p:blipFill>
        <p:spPr>
          <a:xfrm>
            <a:off x="7441720" y="721456"/>
            <a:ext cx="3981179" cy="4146977"/>
          </a:xfrm>
          <a:prstGeom prst="rect">
            <a:avLst/>
          </a:prstGeom>
        </p:spPr>
      </p:pic>
    </p:spTree>
    <p:extLst>
      <p:ext uri="{BB962C8B-B14F-4D97-AF65-F5344CB8AC3E}">
        <p14:creationId xmlns:p14="http://schemas.microsoft.com/office/powerpoint/2010/main" val="349261712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advClick="0" advTm="30000"/>
    </mc:Choice>
    <mc:Fallback>
      <p:transition spd="slow" advClick="0" advTm="30000"/>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3399DED8AF842A6F85E9EDD862F19" ma:contentTypeVersion="12" ma:contentTypeDescription="Create a new document." ma:contentTypeScope="" ma:versionID="2242ed3900017c140dcbe0c5fa2258ab">
  <xsd:schema xmlns:xsd="http://www.w3.org/2001/XMLSchema" xmlns:xs="http://www.w3.org/2001/XMLSchema" xmlns:p="http://schemas.microsoft.com/office/2006/metadata/properties" xmlns:ns2="dae11a38-f969-48c9-9b76-4fc385ce4ccc" xmlns:ns3="b35690ba-43a0-4c83-b1f5-867f608ebf2e" targetNamespace="http://schemas.microsoft.com/office/2006/metadata/properties" ma:root="true" ma:fieldsID="ff32bd52ab5a0ba0275124c2a819c784" ns2:_="" ns3:_="">
    <xsd:import namespace="dae11a38-f969-48c9-9b76-4fc385ce4ccc"/>
    <xsd:import namespace="b35690ba-43a0-4c83-b1f5-867f608ebf2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e11a38-f969-48c9-9b76-4fc385ce4cc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35690ba-43a0-4c83-b1f5-867f608ebf2e"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9AD565-A744-4907-9D88-A6FA811D660C}">
  <ds:schemaRefs>
    <ds:schemaRef ds:uri="b35690ba-43a0-4c83-b1f5-867f608ebf2e"/>
    <ds:schemaRef ds:uri="dae11a38-f969-48c9-9b76-4fc385ce4c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557C44F-1835-4502-9CCF-850ABE649BB1}">
  <ds:schemaRefs>
    <ds:schemaRef ds:uri="http://schemas.microsoft.com/sharepoint/v3/contenttype/forms"/>
  </ds:schemaRefs>
</ds:datastoreItem>
</file>

<file path=customXml/itemProps3.xml><?xml version="1.0" encoding="utf-8"?>
<ds:datastoreItem xmlns:ds="http://schemas.openxmlformats.org/officeDocument/2006/customXml" ds:itemID="{ACA5BCC1-9BCF-4EB8-914E-F6FA5155CA5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Kantoorthema</vt:lpstr>
      <vt:lpstr>Coronavirus in China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Coronavirus in China</dc:title>
  <dc:creator>gebruiker</dc:creator>
  <cp:revision>1</cp:revision>
  <dcterms:created xsi:type="dcterms:W3CDTF">2020-01-29T09:58:24Z</dcterms:created>
  <dcterms:modified xsi:type="dcterms:W3CDTF">2020-02-26T10:36:33Z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0x010100A8E3399DED8AF842A6F85E9EDD862F19</vt:lpwstr>
  </property>
</Properties>
</file>