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397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69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1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9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9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6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6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7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1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52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1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3" name="Rectangle 85">
            <a:extLst>
              <a:ext uri="{FF2B5EF4-FFF2-40B4-BE49-F238E27FC236}">
                <a16:creationId xmlns:a16="http://schemas.microsoft.com/office/drawing/2014/main" id="{AA474011-A49D-4C7A-BF41-0ACD0A2693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44" name="Rectangle 87">
            <a:extLst>
              <a:ext uri="{FF2B5EF4-FFF2-40B4-BE49-F238E27FC236}">
                <a16:creationId xmlns:a16="http://schemas.microsoft.com/office/drawing/2014/main" id="{6D72081E-AD41-4FBB-B02B-698A68DBCA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4218905"/>
            <a:ext cx="11167447" cy="208931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98C36D8-0937-4D94-8EA8-C5199838AF05}"/>
              </a:ext>
            </a:extLst>
          </p:cNvPr>
          <p:cNvSpPr txBox="1"/>
          <p:nvPr/>
        </p:nvSpPr>
        <p:spPr>
          <a:xfrm>
            <a:off x="1051560" y="4444332"/>
            <a:ext cx="3538728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latin typeface="+mj-lt"/>
                <a:ea typeface="+mj-ea"/>
                <a:cs typeface="+mj-cs"/>
              </a:rPr>
              <a:t>Therapietrouw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Gebrekkige therapietrouw? Uw apotheker kan u helpen! - YouTube">
            <a:extLst>
              <a:ext uri="{FF2B5EF4-FFF2-40B4-BE49-F238E27FC236}">
                <a16:creationId xmlns:a16="http://schemas.microsoft.com/office/drawing/2014/main" id="{451050AA-CCD1-4C7B-ABA2-B0318C46BD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" r="3820" b="10732"/>
          <a:stretch/>
        </p:blipFill>
        <p:spPr bwMode="auto">
          <a:xfrm>
            <a:off x="618424" y="226855"/>
            <a:ext cx="11065566" cy="3843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5" name="Rectangle 89">
            <a:extLst>
              <a:ext uri="{FF2B5EF4-FFF2-40B4-BE49-F238E27FC236}">
                <a16:creationId xmlns:a16="http://schemas.microsoft.com/office/drawing/2014/main" id="{716248AD-805F-41BF-9B57-FC53E5B32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491151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6" name="Rectangle 91">
            <a:extLst>
              <a:ext uri="{FF2B5EF4-FFF2-40B4-BE49-F238E27FC236}">
                <a16:creationId xmlns:a16="http://schemas.microsoft.com/office/drawing/2014/main" id="{1F82758F-B2B3-4F0A-BB90-4BFFEDD16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8113" y="5258990"/>
            <a:ext cx="146304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91760B94-B4B4-4932-AA9C-B5730A31D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062" y="4168290"/>
            <a:ext cx="6284818" cy="21905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badi Extra Light" panose="020B0204020104020204" pitchFamily="34" charset="0"/>
              </a:rPr>
              <a:t>De mate </a:t>
            </a:r>
            <a:r>
              <a:rPr lang="en-US" dirty="0" err="1">
                <a:latin typeface="Abadi Extra Light" panose="020B0204020104020204" pitchFamily="34" charset="0"/>
              </a:rPr>
              <a:t>waarin</a:t>
            </a:r>
            <a:r>
              <a:rPr lang="en-US" dirty="0">
                <a:latin typeface="Abadi Extra Light" panose="020B0204020104020204" pitchFamily="34" charset="0"/>
              </a:rPr>
              <a:t> de </a:t>
            </a:r>
            <a:r>
              <a:rPr lang="en-US" dirty="0" err="1">
                <a:latin typeface="Abadi Extra Light" panose="020B0204020104020204" pitchFamily="34" charset="0"/>
              </a:rPr>
              <a:t>patiënt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  <a:r>
              <a:rPr lang="en-US" dirty="0" err="1">
                <a:latin typeface="Abadi Extra Light" panose="020B0204020104020204" pitchFamily="34" charset="0"/>
              </a:rPr>
              <a:t>zijn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  <a:r>
              <a:rPr lang="en-US" dirty="0" err="1">
                <a:latin typeface="Abadi Extra Light" panose="020B0204020104020204" pitchFamily="34" charset="0"/>
              </a:rPr>
              <a:t>behandeling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  <a:r>
              <a:rPr lang="en-US" dirty="0" err="1">
                <a:latin typeface="Abadi Extra Light" panose="020B0204020104020204" pitchFamily="34" charset="0"/>
              </a:rPr>
              <a:t>uitvoert</a:t>
            </a:r>
            <a:r>
              <a:rPr lang="en-US" dirty="0">
                <a:latin typeface="Abadi Extra Light" panose="020B0204020104020204" pitchFamily="34" charset="0"/>
              </a:rPr>
              <a:t>, </a:t>
            </a:r>
            <a:r>
              <a:rPr lang="en-US" dirty="0" err="1">
                <a:latin typeface="Abadi Extra Light" panose="020B0204020104020204" pitchFamily="34" charset="0"/>
              </a:rPr>
              <a:t>zoals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  <a:r>
              <a:rPr lang="en-US" dirty="0" err="1">
                <a:latin typeface="Abadi Extra Light" panose="020B0204020104020204" pitchFamily="34" charset="0"/>
              </a:rPr>
              <a:t>afgesproken</a:t>
            </a:r>
            <a:r>
              <a:rPr lang="en-US" dirty="0">
                <a:latin typeface="Abadi Extra Light" panose="020B0204020104020204" pitchFamily="34" charset="0"/>
              </a:rPr>
              <a:t> met </a:t>
            </a:r>
            <a:r>
              <a:rPr lang="en-US" dirty="0" err="1">
                <a:latin typeface="Abadi Extra Light" panose="020B0204020104020204" pitchFamily="34" charset="0"/>
              </a:rPr>
              <a:t>zijn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  <a:r>
              <a:rPr lang="en-US" dirty="0" err="1">
                <a:latin typeface="Abadi Extra Light" panose="020B0204020104020204" pitchFamily="34" charset="0"/>
              </a:rPr>
              <a:t>behandelaar</a:t>
            </a:r>
            <a:endParaRPr lang="en-US" dirty="0">
              <a:latin typeface="Abadi Extra Light" panose="020B02040201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badi Extra Light" panose="020B0204020104020204" pitchFamily="34" charset="0"/>
              </a:rPr>
              <a:t>Therapietrouw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  <a:r>
              <a:rPr lang="en-US" dirty="0" err="1">
                <a:latin typeface="Abadi Extra Light" panose="020B0204020104020204" pitchFamily="34" charset="0"/>
              </a:rPr>
              <a:t>verbetert</a:t>
            </a:r>
            <a:r>
              <a:rPr lang="en-US" dirty="0">
                <a:latin typeface="Abadi Extra Light" panose="020B0204020104020204" pitchFamily="34" charset="0"/>
              </a:rPr>
              <a:t> de </a:t>
            </a:r>
            <a:r>
              <a:rPr lang="en-US" dirty="0" err="1">
                <a:latin typeface="Abadi Extra Light" panose="020B0204020104020204" pitchFamily="34" charset="0"/>
              </a:rPr>
              <a:t>gezondheid</a:t>
            </a:r>
            <a:r>
              <a:rPr lang="en-US" dirty="0">
                <a:latin typeface="Abadi Extra Light" panose="020B0204020104020204" pitchFamily="34" charset="0"/>
              </a:rPr>
              <a:t> van de </a:t>
            </a:r>
            <a:r>
              <a:rPr lang="en-US" dirty="0" err="1">
                <a:latin typeface="Abadi Extra Light" panose="020B0204020104020204" pitchFamily="34" charset="0"/>
              </a:rPr>
              <a:t>patiënt</a:t>
            </a:r>
            <a:r>
              <a:rPr lang="en-US" dirty="0">
                <a:latin typeface="Abadi Extra Light" panose="020B02040201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415108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013E8E-FD9B-4C30-9E48-781567802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nl-NL" sz="5200" dirty="0"/>
              <a:t>Oorzaken  therapieontrouw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9AB5594-5721-43C0-B02C-720BE37394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429" r="25377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44BEA8-A9A4-4135-890D-8B5F3F199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3530499"/>
            <a:ext cx="6930970" cy="2825686"/>
          </a:xfrm>
        </p:spPr>
        <p:txBody>
          <a:bodyPr>
            <a:normAutofit/>
          </a:bodyPr>
          <a:lstStyle/>
          <a:p>
            <a:r>
              <a:rPr lang="nl-NL" dirty="0">
                <a:latin typeface="Abadi Extra Light" panose="020B0204020104020204" pitchFamily="34" charset="0"/>
              </a:rPr>
              <a:t>Als de patiënt geen klachten heeft</a:t>
            </a:r>
          </a:p>
          <a:p>
            <a:r>
              <a:rPr lang="nl-NL" dirty="0">
                <a:latin typeface="Abadi Extra Light" panose="020B0204020104020204" pitchFamily="34" charset="0"/>
              </a:rPr>
              <a:t>Als het effect van medicatie niet direct merkbaar is</a:t>
            </a:r>
          </a:p>
          <a:p>
            <a:r>
              <a:rPr lang="nl-NL" dirty="0">
                <a:latin typeface="Abadi Extra Light" panose="020B0204020104020204" pitchFamily="34" charset="0"/>
              </a:rPr>
              <a:t>Angst voor of last van bijwerkingen</a:t>
            </a:r>
          </a:p>
          <a:p>
            <a:r>
              <a:rPr lang="nl-NL" dirty="0">
                <a:latin typeface="Abadi Extra Light" panose="020B0204020104020204" pitchFamily="34" charset="0"/>
              </a:rPr>
              <a:t>Geen vertrouwen hebben in de behandelaar</a:t>
            </a:r>
          </a:p>
          <a:p>
            <a:r>
              <a:rPr lang="nl-NL" dirty="0">
                <a:latin typeface="Abadi Extra Light" panose="020B0204020104020204" pitchFamily="34" charset="0"/>
              </a:rPr>
              <a:t>Vergeten van inname medicatie</a:t>
            </a:r>
          </a:p>
        </p:txBody>
      </p:sp>
    </p:spTree>
    <p:extLst>
      <p:ext uri="{BB962C8B-B14F-4D97-AF65-F5344CB8AC3E}">
        <p14:creationId xmlns:p14="http://schemas.microsoft.com/office/powerpoint/2010/main" val="376553094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Rectangle 80">
            <a:extLst>
              <a:ext uri="{FF2B5EF4-FFF2-40B4-BE49-F238E27FC236}">
                <a16:creationId xmlns:a16="http://schemas.microsoft.com/office/drawing/2014/main" id="{D1A4588A-55D5-49B8-BE41-54ACDCFF2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0" name="Picture 76">
            <a:extLst>
              <a:ext uri="{FF2B5EF4-FFF2-40B4-BE49-F238E27FC236}">
                <a16:creationId xmlns:a16="http://schemas.microsoft.com/office/drawing/2014/main" id="{ED7C13B7-4FED-43D4-9DCE-4ABCD45482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87" b="4472"/>
          <a:stretch/>
        </p:blipFill>
        <p:spPr>
          <a:xfrm>
            <a:off x="20" y="10"/>
            <a:ext cx="12191980" cy="4465973"/>
          </a:xfrm>
          <a:prstGeom prst="rect">
            <a:avLst/>
          </a:prstGeom>
        </p:spPr>
      </p:pic>
      <p:sp>
        <p:nvSpPr>
          <p:cNvPr id="91" name="Rectangle: Rounded Corners 82">
            <a:extLst>
              <a:ext uri="{FF2B5EF4-FFF2-40B4-BE49-F238E27FC236}">
                <a16:creationId xmlns:a16="http://schemas.microsoft.com/office/drawing/2014/main" id="{F97E7EA2-EDCD-47E9-81BC-415C606D1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19552"/>
            <a:ext cx="9382538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933ED5-2CB2-4089-ADC2-AEB1EF281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4203278"/>
            <a:ext cx="8557193" cy="536063"/>
          </a:xfrm>
        </p:spPr>
        <p:txBody>
          <a:bodyPr>
            <a:normAutofit/>
          </a:bodyPr>
          <a:lstStyle/>
          <a:p>
            <a:r>
              <a:rPr lang="nl-NL" sz="2800">
                <a:solidFill>
                  <a:schemeClr val="bg1"/>
                </a:solidFill>
              </a:rPr>
              <a:t>Gevolgen therapieontrouw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F3511E-5C4C-4E60-B986-803B30BEC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28" y="4956314"/>
            <a:ext cx="11058144" cy="190167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nl-NL" dirty="0">
                <a:latin typeface="Abadi Extra Light" panose="020B0204020104020204" pitchFamily="34" charset="0"/>
              </a:rPr>
              <a:t>Grotere kans op:</a:t>
            </a:r>
          </a:p>
          <a:p>
            <a:pPr lvl="1">
              <a:lnSpc>
                <a:spcPct val="100000"/>
              </a:lnSpc>
            </a:pPr>
            <a:r>
              <a:rPr lang="nl-NL" sz="2400" dirty="0">
                <a:latin typeface="Abadi Extra Light" panose="020B0204020104020204" pitchFamily="34" charset="0"/>
              </a:rPr>
              <a:t>Het mislukken van de behandeling</a:t>
            </a:r>
          </a:p>
          <a:p>
            <a:pPr lvl="1">
              <a:lnSpc>
                <a:spcPct val="100000"/>
              </a:lnSpc>
            </a:pPr>
            <a:r>
              <a:rPr lang="nl-NL" sz="2400" dirty="0">
                <a:latin typeface="Abadi Extra Light" panose="020B0204020104020204" pitchFamily="34" charset="0"/>
              </a:rPr>
              <a:t>Complicaties op de lange termijn</a:t>
            </a:r>
          </a:p>
          <a:p>
            <a:pPr lvl="1">
              <a:lnSpc>
                <a:spcPct val="100000"/>
              </a:lnSpc>
            </a:pPr>
            <a:r>
              <a:rPr lang="nl-NL" sz="2400" dirty="0">
                <a:latin typeface="Abadi Extra Light" panose="020B0204020104020204" pitchFamily="34" charset="0"/>
              </a:rPr>
              <a:t>Progressie van de ziekte</a:t>
            </a:r>
          </a:p>
          <a:p>
            <a:pPr lvl="1">
              <a:lnSpc>
                <a:spcPct val="100000"/>
              </a:lnSpc>
            </a:pPr>
            <a:r>
              <a:rPr lang="nl-NL" sz="2400" dirty="0">
                <a:latin typeface="Abadi Extra Light" panose="020B0204020104020204" pitchFamily="34" charset="0"/>
              </a:rPr>
              <a:t>Onnodige extra lichamelijke onderzoeken</a:t>
            </a:r>
          </a:p>
        </p:txBody>
      </p:sp>
    </p:spTree>
    <p:extLst>
      <p:ext uri="{BB962C8B-B14F-4D97-AF65-F5344CB8AC3E}">
        <p14:creationId xmlns:p14="http://schemas.microsoft.com/office/powerpoint/2010/main" val="223942119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Rectangle 86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9" name="Rectangle 88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070" name="Rectangle 90">
            <a:extLst>
              <a:ext uri="{FF2B5EF4-FFF2-40B4-BE49-F238E27FC236}">
                <a16:creationId xmlns:a16="http://schemas.microsoft.com/office/drawing/2014/main" id="{A061BA2E-A388-41C5-B73A-B0FEB6B10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6" descr="Dichtbij 06 | Van de werkvloer">
            <a:extLst>
              <a:ext uri="{FF2B5EF4-FFF2-40B4-BE49-F238E27FC236}">
                <a16:creationId xmlns:a16="http://schemas.microsoft.com/office/drawing/2014/main" id="{CAC0E71D-4EB2-46F8-98E2-CF1FA4DB5D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3" r="26560"/>
          <a:stretch/>
        </p:blipFill>
        <p:spPr bwMode="auto">
          <a:xfrm>
            <a:off x="-1" y="10"/>
            <a:ext cx="609600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1713018 - Anabox Pillendoos 7 Dagen">
            <a:extLst>
              <a:ext uri="{FF2B5EF4-FFF2-40B4-BE49-F238E27FC236}">
                <a16:creationId xmlns:a16="http://schemas.microsoft.com/office/drawing/2014/main" id="{D8ED6295-FD80-4145-85C5-5529C7A3C6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33"/>
          <a:stretch/>
        </p:blipFill>
        <p:spPr bwMode="auto">
          <a:xfrm>
            <a:off x="6097523" y="10"/>
            <a:ext cx="609447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1" name="Rectangle 92">
            <a:extLst>
              <a:ext uri="{FF2B5EF4-FFF2-40B4-BE49-F238E27FC236}">
                <a16:creationId xmlns:a16="http://schemas.microsoft.com/office/drawing/2014/main" id="{76E192A2-3ED3-4081-8A86-A22B51141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152902" y="-1181101"/>
            <a:ext cx="3886200" cy="12192001"/>
          </a:xfrm>
          <a:prstGeom prst="rect">
            <a:avLst/>
          </a:prstGeom>
          <a:gradFill>
            <a:gsLst>
              <a:gs pos="41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422147-9C30-453B-91DF-C5105F9A4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11" y="2895340"/>
            <a:ext cx="11787447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500">
                <a:solidFill>
                  <a:schemeClr val="bg1"/>
                </a:solidFill>
              </a:rPr>
              <a:t>Vergeet u vaak uw medicatie? Vraag naar de hulpmiddelen in uw apotheek!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2072" name="Rectangle: Rounded Corners 94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575039"/>
            <a:ext cx="97840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22139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AccentBoxVTI">
  <a:themeElements>
    <a:clrScheme name="AnalogousFromRegularSeedLeftStep">
      <a:dk1>
        <a:srgbClr val="000000"/>
      </a:dk1>
      <a:lt1>
        <a:srgbClr val="FFFFFF"/>
      </a:lt1>
      <a:dk2>
        <a:srgbClr val="351E1F"/>
      </a:dk2>
      <a:lt2>
        <a:srgbClr val="E8E2E4"/>
      </a:lt2>
      <a:accent1>
        <a:srgbClr val="46B195"/>
      </a:accent1>
      <a:accent2>
        <a:srgbClr val="3BB161"/>
      </a:accent2>
      <a:accent3>
        <a:srgbClr val="52B647"/>
      </a:accent3>
      <a:accent4>
        <a:srgbClr val="78B13B"/>
      </a:accent4>
      <a:accent5>
        <a:srgbClr val="9FA641"/>
      </a:accent5>
      <a:accent6>
        <a:srgbClr val="B1883B"/>
      </a:accent6>
      <a:hlink>
        <a:srgbClr val="BF3F61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93</Words>
  <Application>Microsoft Office PowerPoint</Application>
  <PresentationFormat>Breedbeeld</PresentationFormat>
  <Paragraphs>16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1" baseType="lpstr">
      <vt:lpstr>Abadi Extra Light</vt:lpstr>
      <vt:lpstr>Arial</vt:lpstr>
      <vt:lpstr>Avenir Next LT Pro</vt:lpstr>
      <vt:lpstr>Calibri</vt:lpstr>
      <vt:lpstr>Neue Haas Grotesk Text Pro</vt:lpstr>
      <vt:lpstr>Wingdings</vt:lpstr>
      <vt:lpstr>AccentBoxVTI</vt:lpstr>
      <vt:lpstr>PowerPoint-presentatie</vt:lpstr>
      <vt:lpstr>Oorzaken  therapieontrouw</vt:lpstr>
      <vt:lpstr>Gevolgen therapieontrouw</vt:lpstr>
      <vt:lpstr>Vergeet u vaak uw medicatie? Vraag naar de hulpmiddelen in uw apotheek!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Info - Alphega Apotheek Brummen</dc:creator>
  <cp:lastModifiedBy>Info - Alphega Apotheek Brummen</cp:lastModifiedBy>
  <cp:revision>2</cp:revision>
  <dcterms:created xsi:type="dcterms:W3CDTF">2021-01-08T10:16:30Z</dcterms:created>
  <dcterms:modified xsi:type="dcterms:W3CDTF">2021-01-08T10:17:42Z</dcterms:modified>
</cp:coreProperties>
</file>