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3"/>
  </p:notesMasterIdLst>
  <p:sldIdLst>
    <p:sldId id="257" r:id="rId2"/>
  </p:sldIdLst>
  <p:sldSz cx="762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4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7F80"/>
    <a:srgbClr val="00808B"/>
    <a:srgbClr val="ECEEF4"/>
    <a:srgbClr val="ECEEEA"/>
    <a:srgbClr val="ECEE02"/>
    <a:srgbClr val="1A6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 autoAdjust="0"/>
  </p:normalViewPr>
  <p:slideViewPr>
    <p:cSldViewPr snapToGrid="0">
      <p:cViewPr varScale="1">
        <p:scale>
          <a:sx n="132" d="100"/>
          <a:sy n="132" d="100"/>
        </p:scale>
        <p:origin x="1680" y="114"/>
      </p:cViewPr>
      <p:guideLst>
        <p:guide orient="horz" pos="1800"/>
        <p:guide pos="24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BBA93-5C6D-4B43-B9DB-DDBB09281688}" type="datetimeFigureOut">
              <a:rPr lang="nl-NL" smtClean="0"/>
              <a:pPr/>
              <a:t>17-3-2025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33E61-7589-4D56-AB5F-FEEE47DD1A9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2118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935302"/>
            <a:ext cx="6477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500" y="3001698"/>
            <a:ext cx="5715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3893977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282207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53063" y="304271"/>
            <a:ext cx="1643063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3875" y="304271"/>
            <a:ext cx="4833938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839483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afbeelding 15"/>
          <p:cNvSpPr>
            <a:spLocks noGrp="1"/>
          </p:cNvSpPr>
          <p:nvPr>
            <p:ph type="pic" sz="quarter" idx="14" hasCustomPrompt="1"/>
          </p:nvPr>
        </p:nvSpPr>
        <p:spPr>
          <a:xfrm>
            <a:off x="2" y="1059657"/>
            <a:ext cx="4869657" cy="4655343"/>
          </a:xfrm>
          <a:prstGeom prst="round1Rect">
            <a:avLst>
              <a:gd name="adj" fmla="val 50000"/>
            </a:avLst>
          </a:prstGeom>
          <a:solidFill>
            <a:srgbClr val="ECEEF4"/>
          </a:solidFill>
        </p:spPr>
        <p:txBody>
          <a:bodyPr/>
          <a:lstStyle>
            <a:lvl1pPr marL="149995" indent="0">
              <a:buNone/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In dit vlak kun je alleen een afbeelding plaatsen. </a:t>
            </a:r>
            <a:br>
              <a:rPr lang="nl-NL" dirty="0"/>
            </a:br>
            <a:r>
              <a:rPr lang="nl-NL" dirty="0"/>
              <a:t>Klik op het afbeeldingsicoontje hieronder om </a:t>
            </a:r>
            <a:br>
              <a:rPr lang="nl-NL" dirty="0"/>
            </a:br>
            <a:r>
              <a:rPr lang="nl-NL" dirty="0"/>
              <a:t>een afbeelding toe te voegen.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5362364" y="4816791"/>
            <a:ext cx="1733765" cy="300000"/>
          </a:xfrm>
        </p:spPr>
        <p:txBody>
          <a:bodyPr>
            <a:normAutofit/>
          </a:bodyPr>
          <a:lstStyle>
            <a:lvl1pPr marL="0" indent="0" algn="l">
              <a:buNone/>
              <a:defRPr sz="1667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0986" indent="0" algn="ctr">
              <a:buNone/>
              <a:defRPr sz="1667"/>
            </a:lvl2pPr>
            <a:lvl3pPr marL="761973" indent="0" algn="ctr">
              <a:buNone/>
              <a:defRPr sz="1556"/>
            </a:lvl3pPr>
            <a:lvl4pPr marL="1142961" indent="0" algn="ctr">
              <a:buNone/>
              <a:defRPr sz="1333"/>
            </a:lvl4pPr>
            <a:lvl5pPr marL="1523947" indent="0" algn="ctr">
              <a:buNone/>
              <a:defRPr sz="1333"/>
            </a:lvl5pPr>
            <a:lvl6pPr marL="1904934" indent="0" algn="ctr">
              <a:buNone/>
              <a:defRPr sz="1333"/>
            </a:lvl6pPr>
            <a:lvl7pPr marL="2285920" indent="0" algn="ctr">
              <a:buNone/>
              <a:defRPr sz="1333"/>
            </a:lvl7pPr>
            <a:lvl8pPr marL="2666907" indent="0" algn="ctr">
              <a:buNone/>
              <a:defRPr sz="1333"/>
            </a:lvl8pPr>
            <a:lvl9pPr marL="3047894" indent="0" algn="ctr">
              <a:buNone/>
              <a:defRPr sz="1333"/>
            </a:lvl9pPr>
          </a:lstStyle>
          <a:p>
            <a:r>
              <a:rPr lang="nl-NL" dirty="0"/>
              <a:t>Naam spreker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EC94-A00A-45E0-932A-973A7C415A1A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5362773" y="5107839"/>
            <a:ext cx="1733352" cy="270000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nl-NL" dirty="0"/>
              <a:t>Datum</a:t>
            </a:r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255" y="392613"/>
            <a:ext cx="1835970" cy="699002"/>
          </a:xfrm>
          <a:prstGeom prst="rect">
            <a:avLst/>
          </a:prstGeom>
        </p:spPr>
      </p:pic>
      <p:sp>
        <p:nvSpPr>
          <p:cNvPr id="20" name="Titel 19"/>
          <p:cNvSpPr>
            <a:spLocks noGrp="1"/>
          </p:cNvSpPr>
          <p:nvPr>
            <p:ph type="ctrTitle"/>
          </p:nvPr>
        </p:nvSpPr>
        <p:spPr>
          <a:xfrm>
            <a:off x="3569630" y="1979150"/>
            <a:ext cx="3184989" cy="2382100"/>
          </a:xfrm>
          <a:custGeom>
            <a:avLst/>
            <a:gdLst>
              <a:gd name="connsiteX0" fmla="*/ 582452 w 5095983"/>
              <a:gd name="connsiteY0" fmla="*/ 0 h 2858520"/>
              <a:gd name="connsiteX1" fmla="*/ 4513531 w 5095983"/>
              <a:gd name="connsiteY1" fmla="*/ 0 h 2858520"/>
              <a:gd name="connsiteX2" fmla="*/ 5095983 w 5095983"/>
              <a:gd name="connsiteY2" fmla="*/ 582452 h 2858520"/>
              <a:gd name="connsiteX3" fmla="*/ 5095983 w 5095983"/>
              <a:gd name="connsiteY3" fmla="*/ 732858 h 2858520"/>
              <a:gd name="connsiteX4" fmla="*/ 5095983 w 5095983"/>
              <a:gd name="connsiteY4" fmla="*/ 2276068 h 2858520"/>
              <a:gd name="connsiteX5" fmla="*/ 5095983 w 5095983"/>
              <a:gd name="connsiteY5" fmla="*/ 2858520 h 2858520"/>
              <a:gd name="connsiteX6" fmla="*/ 4513531 w 5095983"/>
              <a:gd name="connsiteY6" fmla="*/ 2858520 h 2858520"/>
              <a:gd name="connsiteX7" fmla="*/ 2433745 w 5095983"/>
              <a:gd name="connsiteY7" fmla="*/ 2858520 h 2858520"/>
              <a:gd name="connsiteX8" fmla="*/ 582452 w 5095983"/>
              <a:gd name="connsiteY8" fmla="*/ 2858520 h 2858520"/>
              <a:gd name="connsiteX9" fmla="*/ 0 w 5095983"/>
              <a:gd name="connsiteY9" fmla="*/ 2276068 h 2858520"/>
              <a:gd name="connsiteX10" fmla="*/ 0 w 5095983"/>
              <a:gd name="connsiteY10" fmla="*/ 582452 h 2858520"/>
              <a:gd name="connsiteX11" fmla="*/ 582452 w 5095983"/>
              <a:gd name="connsiteY11" fmla="*/ 0 h 2858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95983" h="2858520">
                <a:moveTo>
                  <a:pt x="582452" y="0"/>
                </a:moveTo>
                <a:lnTo>
                  <a:pt x="4513531" y="0"/>
                </a:lnTo>
                <a:cubicBezTo>
                  <a:pt x="4835210" y="0"/>
                  <a:pt x="5095983" y="260773"/>
                  <a:pt x="5095983" y="582452"/>
                </a:cubicBezTo>
                <a:lnTo>
                  <a:pt x="5095983" y="732858"/>
                </a:lnTo>
                <a:lnTo>
                  <a:pt x="5095983" y="2276068"/>
                </a:lnTo>
                <a:lnTo>
                  <a:pt x="5095983" y="2858520"/>
                </a:lnTo>
                <a:lnTo>
                  <a:pt x="4513531" y="2858520"/>
                </a:lnTo>
                <a:lnTo>
                  <a:pt x="2433745" y="2858520"/>
                </a:lnTo>
                <a:lnTo>
                  <a:pt x="582452" y="2858520"/>
                </a:lnTo>
                <a:cubicBezTo>
                  <a:pt x="260773" y="2858520"/>
                  <a:pt x="0" y="2597747"/>
                  <a:pt x="0" y="2276068"/>
                </a:cubicBezTo>
                <a:lnTo>
                  <a:pt x="0" y="582452"/>
                </a:lnTo>
                <a:cubicBezTo>
                  <a:pt x="0" y="260773"/>
                  <a:pt x="260773" y="0"/>
                  <a:pt x="582452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513000" anchor="ctr" anchorCtr="0">
            <a:noAutofit/>
          </a:bodyPr>
          <a:lstStyle>
            <a:lvl1pPr algn="l">
              <a:lnSpc>
                <a:spcPct val="100000"/>
              </a:lnSpc>
              <a:defRPr sz="2667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64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oud van twe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23876" y="1817077"/>
            <a:ext cx="3039974" cy="314569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356D5-2F58-407E-B778-17C40A9918EB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3"/>
          </p:nvPr>
        </p:nvSpPr>
        <p:spPr>
          <a:xfrm>
            <a:off x="3984985" y="1817077"/>
            <a:ext cx="3040063" cy="315912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cxnSp>
        <p:nvCxnSpPr>
          <p:cNvPr id="9" name="Rechte verbindingslijn 8"/>
          <p:cNvCxnSpPr/>
          <p:nvPr userDrawn="1"/>
        </p:nvCxnSpPr>
        <p:spPr>
          <a:xfrm>
            <a:off x="762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95" y="5089957"/>
            <a:ext cx="70866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058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elijk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23876" y="2812580"/>
            <a:ext cx="3039974" cy="215018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79FD-AC0F-4E0B-A369-3A06B5BB0C08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3"/>
          </p:nvPr>
        </p:nvSpPr>
        <p:spPr>
          <a:xfrm>
            <a:off x="3984985" y="2816833"/>
            <a:ext cx="3040063" cy="215937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4"/>
          </p:nvPr>
        </p:nvSpPr>
        <p:spPr>
          <a:xfrm>
            <a:off x="523879" y="1913543"/>
            <a:ext cx="3040063" cy="620449"/>
          </a:xfrm>
        </p:spPr>
        <p:txBody>
          <a:bodyPr/>
          <a:lstStyle>
            <a:lvl1pPr marL="0" indent="0" algn="l">
              <a:buNone/>
              <a:defRPr b="1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ijdelijke aanduiding voor tekst 8"/>
          <p:cNvSpPr>
            <a:spLocks noGrp="1"/>
          </p:cNvSpPr>
          <p:nvPr>
            <p:ph type="body" sz="quarter" idx="15"/>
          </p:nvPr>
        </p:nvSpPr>
        <p:spPr>
          <a:xfrm>
            <a:off x="3984985" y="1913543"/>
            <a:ext cx="3040063" cy="620449"/>
          </a:xfrm>
        </p:spPr>
        <p:txBody>
          <a:bodyPr/>
          <a:lstStyle>
            <a:lvl1pPr marL="0" indent="0" algn="l">
              <a:buNone/>
              <a:defRPr b="1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11" name="Rechte verbindingslijn 10"/>
          <p:cNvCxnSpPr/>
          <p:nvPr userDrawn="1"/>
        </p:nvCxnSpPr>
        <p:spPr>
          <a:xfrm>
            <a:off x="762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95" y="5089957"/>
            <a:ext cx="70866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8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lleen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ECA64-B323-4B38-8CAF-5F11052D8B41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11" name="Rechte verbindingslijn 10"/>
          <p:cNvCxnSpPr/>
          <p:nvPr userDrawn="1"/>
        </p:nvCxnSpPr>
        <p:spPr>
          <a:xfrm>
            <a:off x="762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95" y="5089957"/>
            <a:ext cx="70866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340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4022-6A73-4CFC-8BB5-198EAEBCDE49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11" name="Rechte verbindingslijn 10"/>
          <p:cNvCxnSpPr/>
          <p:nvPr userDrawn="1"/>
        </p:nvCxnSpPr>
        <p:spPr>
          <a:xfrm>
            <a:off x="762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95" y="5089957"/>
            <a:ext cx="70866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856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5FA2-ABE5-415F-9FAC-871D4B571A57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3AAD323D-FCB7-624F-E591-73EE09C54D25}"/>
              </a:ext>
            </a:extLst>
          </p:cNvPr>
          <p:cNvCxnSpPr/>
          <p:nvPr userDrawn="1"/>
        </p:nvCxnSpPr>
        <p:spPr>
          <a:xfrm>
            <a:off x="762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Afbeelding 7">
            <a:extLst>
              <a:ext uri="{FF2B5EF4-FFF2-40B4-BE49-F238E27FC236}">
                <a16:creationId xmlns:a16="http://schemas.microsoft.com/office/drawing/2014/main" id="{11935080-ADC9-C8F7-7938-04419F3F23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95" y="5089957"/>
            <a:ext cx="70866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72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907" y="1424783"/>
            <a:ext cx="657225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07" y="3824554"/>
            <a:ext cx="657225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030263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875" y="1521354"/>
            <a:ext cx="32385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7625" y="1521354"/>
            <a:ext cx="32385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0207385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867" y="304272"/>
            <a:ext cx="657225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868" y="1400969"/>
            <a:ext cx="3223617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868" y="2087563"/>
            <a:ext cx="3223617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7625" y="1400969"/>
            <a:ext cx="323949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7625" y="2087563"/>
            <a:ext cx="3239493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824059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ECA64-B323-4B38-8CAF-5F11052D8B41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4EEF43F0-0F73-9A46-A403-DD9942D3C4CE}"/>
              </a:ext>
            </a:extLst>
          </p:cNvPr>
          <p:cNvCxnSpPr/>
          <p:nvPr userDrawn="1"/>
        </p:nvCxnSpPr>
        <p:spPr>
          <a:xfrm>
            <a:off x="762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Afbeelding 6">
            <a:extLst>
              <a:ext uri="{FF2B5EF4-FFF2-40B4-BE49-F238E27FC236}">
                <a16:creationId xmlns:a16="http://schemas.microsoft.com/office/drawing/2014/main" id="{5CC0D07C-62F5-C085-9FBA-EFF46B16EF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95" y="5089957"/>
            <a:ext cx="70866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10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4022-6A73-4CFC-8BB5-198EAEBCDE49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74C62430-6E33-CF46-1871-EE1EFAE22B9B}"/>
              </a:ext>
            </a:extLst>
          </p:cNvPr>
          <p:cNvCxnSpPr/>
          <p:nvPr userDrawn="1"/>
        </p:nvCxnSpPr>
        <p:spPr>
          <a:xfrm>
            <a:off x="762001" y="5082751"/>
            <a:ext cx="0" cy="270000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Afbeelding 5">
            <a:extLst>
              <a:ext uri="{FF2B5EF4-FFF2-40B4-BE49-F238E27FC236}">
                <a16:creationId xmlns:a16="http://schemas.microsoft.com/office/drawing/2014/main" id="{BD0E1DB0-A7D5-61E5-DB8E-87127C37DE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95" y="5089957"/>
            <a:ext cx="708662" cy="26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19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868" y="381000"/>
            <a:ext cx="2457648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9493" y="822856"/>
            <a:ext cx="3857625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868" y="1714500"/>
            <a:ext cx="2457648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052401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868" y="381000"/>
            <a:ext cx="2457648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39493" y="822856"/>
            <a:ext cx="3857625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868" y="1714500"/>
            <a:ext cx="2457648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056337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3875" y="304272"/>
            <a:ext cx="657225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875" y="1521354"/>
            <a:ext cx="657225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3875" y="5296960"/>
            <a:ext cx="17145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053C1-7378-45CE-978A-FF23ADF6179E}" type="datetime1">
              <a:rPr lang="nl-NL" smtClean="0"/>
              <a:pPr/>
              <a:t>17-3-2025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24125" y="5296960"/>
            <a:ext cx="257175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81625" y="5296960"/>
            <a:ext cx="17145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0C30B-8CE5-431F-B443-E929B1C097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998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60" r:id="rId13"/>
    <p:sldLayoutId id="2147483661" r:id="rId14"/>
    <p:sldLayoutId id="2147483662" r:id="rId15"/>
    <p:sldLayoutId id="2147483663" r:id="rId16"/>
  </p:sldLayoutIdLst>
  <p:hf hdr="0" ftr="0" dt="0"/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ijdelijke aanduiding voor afbeelding 1"/>
          <p:cNvPicPr>
            <a:picLocks noGrp="1" noChangeAspect="1"/>
          </p:cNvPicPr>
          <p:nvPr>
            <p:ph type="pic"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62" b="14162"/>
          <a:stretch>
            <a:fillRect/>
          </a:stretch>
        </p:blipFill>
        <p:spPr/>
      </p:pic>
      <p:sp>
        <p:nvSpPr>
          <p:cNvPr id="7" name="Ondertitel 6"/>
          <p:cNvSpPr>
            <a:spLocks noGrp="1"/>
          </p:cNvSpPr>
          <p:nvPr>
            <p:ph type="subTitle" idx="1"/>
          </p:nvPr>
        </p:nvSpPr>
        <p:spPr>
          <a:xfrm>
            <a:off x="5320999" y="4774864"/>
            <a:ext cx="2298999" cy="333333"/>
          </a:xfrm>
        </p:spPr>
        <p:txBody>
          <a:bodyPr/>
          <a:lstStyle/>
          <a:p>
            <a:r>
              <a:rPr lang="nl-NL" dirty="0">
                <a:solidFill>
                  <a:srgbClr val="277F80"/>
                </a:solidFill>
              </a:rPr>
              <a:t>Contact</a:t>
            </a:r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/>
          </p:nvPr>
        </p:nvSpPr>
        <p:spPr>
          <a:xfrm>
            <a:off x="5320999" y="5077718"/>
            <a:ext cx="2298999" cy="300000"/>
          </a:xfrm>
        </p:spPr>
        <p:txBody>
          <a:bodyPr>
            <a:normAutofit fontScale="77500" lnSpcReduction="20000"/>
          </a:bodyPr>
          <a:lstStyle/>
          <a:p>
            <a:r>
              <a:rPr lang="nl-NL" dirty="0">
                <a:solidFill>
                  <a:srgbClr val="277F80"/>
                </a:solidFill>
              </a:rPr>
              <a:t>0570-536505</a:t>
            </a:r>
          </a:p>
        </p:txBody>
      </p:sp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2949230" y="1185364"/>
            <a:ext cx="4460314" cy="3469979"/>
          </a:xfrm>
          <a:solidFill>
            <a:srgbClr val="00808B"/>
          </a:solidFill>
        </p:spPr>
        <p:txBody>
          <a:bodyPr/>
          <a:lstStyle/>
          <a:p>
            <a:r>
              <a:rPr lang="nl-NL" b="1" dirty="0"/>
              <a:t>DIENST TARIEF  €36,90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 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3196212" y="1740859"/>
            <a:ext cx="3995617" cy="30401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</a:rPr>
              <a:t>Bij Dienstapotheek Salland kunt u ook terecht buiten reguliere openingstijden van uw eigen apotheek. De prijzen voor deze zorg wijken af van de 'gewone' apotheek zorg.</a:t>
            </a:r>
          </a:p>
          <a:p>
            <a:endParaRPr lang="nl-NL" sz="1600" dirty="0">
              <a:solidFill>
                <a:schemeClr val="bg1"/>
              </a:solidFill>
            </a:endParaRPr>
          </a:p>
          <a:p>
            <a:r>
              <a:rPr lang="nl-NL" sz="1600" dirty="0">
                <a:solidFill>
                  <a:schemeClr val="bg1"/>
                </a:solidFill>
              </a:rPr>
              <a:t>Het tarief van ma t/m za tussen 18:00 - 8:00 uur en op zon- en feestdagen (de gehele dag) is per receptregel </a:t>
            </a:r>
            <a:r>
              <a:rPr lang="nl-NL" sz="1600" b="1" u="sng" dirty="0">
                <a:solidFill>
                  <a:schemeClr val="bg1"/>
                </a:solidFill>
              </a:rPr>
              <a:t>€36,91</a:t>
            </a:r>
            <a:r>
              <a:rPr lang="nl-NL" sz="1600" b="1" dirty="0">
                <a:solidFill>
                  <a:schemeClr val="bg1"/>
                </a:solidFill>
              </a:rPr>
              <a:t> </a:t>
            </a:r>
            <a:r>
              <a:rPr lang="nl-NL" sz="1600" dirty="0">
                <a:solidFill>
                  <a:schemeClr val="bg1"/>
                </a:solidFill>
              </a:rPr>
              <a:t>inclusief BTW. </a:t>
            </a:r>
          </a:p>
          <a:p>
            <a:endParaRPr lang="nl-NL" sz="1600" dirty="0">
              <a:solidFill>
                <a:schemeClr val="bg1"/>
              </a:solidFill>
            </a:endParaRPr>
          </a:p>
          <a:p>
            <a:r>
              <a:rPr lang="nl-NL" sz="1600" dirty="0">
                <a:solidFill>
                  <a:schemeClr val="bg1"/>
                </a:solidFill>
              </a:rPr>
              <a:t>Dit geldt niet voor het afhalen van medicatie die eerder is aangevraagd en al klaarligt.</a:t>
            </a:r>
          </a:p>
          <a:p>
            <a:endParaRPr lang="nl-NL" sz="1556" dirty="0"/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3"/>
          <a:srcRect t="13687" b="11564"/>
          <a:stretch/>
        </p:blipFill>
        <p:spPr>
          <a:xfrm>
            <a:off x="0" y="0"/>
            <a:ext cx="2992077" cy="104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079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49</TotalTime>
  <Words>90</Words>
  <Application>Microsoft Office PowerPoint</Application>
  <PresentationFormat>Aangepast</PresentationFormat>
  <Paragraphs>8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Thema</vt:lpstr>
      <vt:lpstr>DIENST TARIEF  €36,90        </vt:lpstr>
    </vt:vector>
  </TitlesOfParts>
  <Company>Deventer Ziekenhuis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DIENST TARIEF  €36,90</dc:title>
  <dc:creator>Pleiter, Tim</dc:creator>
  <cp:lastModifiedBy>Tim Pleiter</cp:lastModifiedBy>
  <cp:revision>4</cp:revision>
  <dcterms:created xsi:type="dcterms:W3CDTF">2025-03-17T08:23:16Z</dcterms:created>
  <dcterms:modified xsi:type="dcterms:W3CDTF">2025-03-17T09:18:51Z</dcterms:modified>
</cp:coreProperties>
</file>