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74D9-35D4-48B6-B3E2-E65EF253A503}" type="datetimeFigureOut">
              <a:rPr lang="nl-NL" smtClean="0"/>
              <a:t>5-5-2023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B966-585A-4F26-8DE1-12045E4ADF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93220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74D9-35D4-48B6-B3E2-E65EF253A503}" type="datetimeFigureOut">
              <a:rPr lang="nl-NL" smtClean="0"/>
              <a:t>5-5-2023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B966-585A-4F26-8DE1-12045E4ADF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29022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74D9-35D4-48B6-B3E2-E65EF253A503}" type="datetimeFigureOut">
              <a:rPr lang="nl-NL" smtClean="0"/>
              <a:t>5-5-2023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B966-585A-4F26-8DE1-12045E4ADF5C}" type="slidenum">
              <a:rPr lang="nl-NL" smtClean="0"/>
              <a:t>‹nr.›</a:t>
            </a:fld>
            <a:endParaRPr lang="nl-N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173078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74D9-35D4-48B6-B3E2-E65EF253A503}" type="datetimeFigureOut">
              <a:rPr lang="nl-NL" smtClean="0"/>
              <a:t>5-5-2023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B966-585A-4F26-8DE1-12045E4ADF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926079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74D9-35D4-48B6-B3E2-E65EF253A503}" type="datetimeFigureOut">
              <a:rPr lang="nl-NL" smtClean="0"/>
              <a:t>5-5-2023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B966-585A-4F26-8DE1-12045E4ADF5C}" type="slidenum">
              <a:rPr lang="nl-NL" smtClean="0"/>
              <a:t>‹nr.›</a:t>
            </a:fld>
            <a:endParaRPr lang="nl-N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220227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74D9-35D4-48B6-B3E2-E65EF253A503}" type="datetimeFigureOut">
              <a:rPr lang="nl-NL" smtClean="0"/>
              <a:t>5-5-2023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B966-585A-4F26-8DE1-12045E4ADF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18368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74D9-35D4-48B6-B3E2-E65EF253A503}" type="datetimeFigureOut">
              <a:rPr lang="nl-NL" smtClean="0"/>
              <a:t>5-5-2023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B966-585A-4F26-8DE1-12045E4ADF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46630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74D9-35D4-48B6-B3E2-E65EF253A503}" type="datetimeFigureOut">
              <a:rPr lang="nl-NL" smtClean="0"/>
              <a:t>5-5-2023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B966-585A-4F26-8DE1-12045E4ADF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09859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74D9-35D4-48B6-B3E2-E65EF253A503}" type="datetimeFigureOut">
              <a:rPr lang="nl-NL" smtClean="0"/>
              <a:t>5-5-2023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B966-585A-4F26-8DE1-12045E4ADF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34584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74D9-35D4-48B6-B3E2-E65EF253A503}" type="datetimeFigureOut">
              <a:rPr lang="nl-NL" smtClean="0"/>
              <a:t>5-5-2023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B966-585A-4F26-8DE1-12045E4ADF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35505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74D9-35D4-48B6-B3E2-E65EF253A503}" type="datetimeFigureOut">
              <a:rPr lang="nl-NL" smtClean="0"/>
              <a:t>5-5-2023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B966-585A-4F26-8DE1-12045E4ADF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7282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74D9-35D4-48B6-B3E2-E65EF253A503}" type="datetimeFigureOut">
              <a:rPr lang="nl-NL" smtClean="0"/>
              <a:t>5-5-2023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B966-585A-4F26-8DE1-12045E4ADF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3270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74D9-35D4-48B6-B3E2-E65EF253A503}" type="datetimeFigureOut">
              <a:rPr lang="nl-NL" smtClean="0"/>
              <a:t>5-5-2023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B966-585A-4F26-8DE1-12045E4ADF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0054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74D9-35D4-48B6-B3E2-E65EF253A503}" type="datetimeFigureOut">
              <a:rPr lang="nl-NL" smtClean="0"/>
              <a:t>5-5-2023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B966-585A-4F26-8DE1-12045E4ADF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3592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74D9-35D4-48B6-B3E2-E65EF253A503}" type="datetimeFigureOut">
              <a:rPr lang="nl-NL" smtClean="0"/>
              <a:t>5-5-2023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B966-585A-4F26-8DE1-12045E4ADF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00017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74D9-35D4-48B6-B3E2-E65EF253A503}" type="datetimeFigureOut">
              <a:rPr lang="nl-NL" smtClean="0"/>
              <a:t>5-5-2023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B966-585A-4F26-8DE1-12045E4ADF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6457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0F74D9-35D4-48B6-B3E2-E65EF253A503}" type="datetimeFigureOut">
              <a:rPr lang="nl-NL" smtClean="0"/>
              <a:t>5-5-2023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84BB966-585A-4F26-8DE1-12045E4ADF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10928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C611B7A-7C28-917A-255A-7236F99E8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6000" b="1" dirty="0"/>
              <a:t>Druk in de apotheek?!</a:t>
            </a:r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7E80D622-2485-01D3-471D-231ECBD03B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868" y="1754189"/>
            <a:ext cx="8596668" cy="388077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nl-NL" sz="2800" b="0" i="0" dirty="0">
                <a:solidFill>
                  <a:srgbClr val="122231"/>
                </a:solidFill>
                <a:effectLst/>
                <a:latin typeface="Ubuntu" panose="020B0504030602030204" pitchFamily="34" charset="0"/>
              </a:rPr>
              <a:t>Het tekort aan apothekersassistenten is uitgegroeid tot een steeds urgenter en inmiddels landelijk probleem </a:t>
            </a:r>
          </a:p>
          <a:p>
            <a:pPr marL="0" indent="0">
              <a:buNone/>
            </a:pPr>
            <a:endParaRPr lang="nl-NL" sz="2800" dirty="0">
              <a:solidFill>
                <a:srgbClr val="122231"/>
              </a:solidFill>
              <a:latin typeface="Ubuntu" panose="020B0504030602030204" pitchFamily="34" charset="0"/>
            </a:endParaRPr>
          </a:p>
          <a:p>
            <a:pPr marL="0" indent="0">
              <a:buNone/>
            </a:pPr>
            <a:r>
              <a:rPr lang="nl-NL" sz="2800" dirty="0">
                <a:solidFill>
                  <a:srgbClr val="122231"/>
                </a:solidFill>
                <a:latin typeface="Ubuntu" panose="020B0504030602030204" pitchFamily="34" charset="0"/>
              </a:rPr>
              <a:t>Ook in Apotheek Eersel hebben te maken met toenemende werkdruk </a:t>
            </a:r>
          </a:p>
          <a:p>
            <a:pPr marL="0" indent="0">
              <a:buNone/>
            </a:pPr>
            <a:endParaRPr lang="nl-NL" sz="2800" dirty="0">
              <a:solidFill>
                <a:srgbClr val="122231"/>
              </a:solidFill>
              <a:latin typeface="Ubuntu" panose="020B0504030602030204" pitchFamily="34" charset="0"/>
            </a:endParaRPr>
          </a:p>
          <a:p>
            <a:pPr marL="0" indent="0">
              <a:buNone/>
            </a:pPr>
            <a:r>
              <a:rPr lang="nl-NL" sz="2800" dirty="0">
                <a:solidFill>
                  <a:srgbClr val="122231"/>
                </a:solidFill>
                <a:latin typeface="Ubuntu" panose="020B0504030602030204" pitchFamily="34" charset="0"/>
              </a:rPr>
              <a:t>Wij doen ons uiterste best om u zo goed en snel mogelijk te helpen </a:t>
            </a:r>
          </a:p>
          <a:p>
            <a:pPr marL="0" indent="0">
              <a:buNone/>
            </a:pPr>
            <a:endParaRPr lang="nl-NL" sz="2800" dirty="0">
              <a:solidFill>
                <a:srgbClr val="122231"/>
              </a:solidFill>
              <a:latin typeface="Ubuntu" panose="020B0504030602030204" pitchFamily="34" charset="0"/>
            </a:endParaRP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91894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5EE620-C561-087B-AC9D-0F33311BB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NL" sz="4400" b="1" dirty="0"/>
              <a:t>Door wie wordt u geholpen in de apotheek?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F6E3745-7952-2D59-278D-5D9B0DA5E0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sz="2400" dirty="0"/>
              <a:t>In Apotheek Eersel werken we met een team van apothekers, apothekersassistenten, farmaceutische medewerkers en zelfzorgspecialisten en stagiaires.</a:t>
            </a:r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r>
              <a:rPr lang="nl-NL" sz="2400" dirty="0"/>
              <a:t>Het kan dus zijn dat u personeel bezig ziet met andere zaken dan het helpen van patiënten aan de balie. </a:t>
            </a:r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r>
              <a:rPr lang="nl-NL" sz="2400" dirty="0"/>
              <a:t>Het ter hand stellen van geneesmiddelen mogen alleen apothekers en apothekersassistenten. 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87173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E3654665-B596-E636-FC12-C0FA8B4D9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9016999" cy="1320800"/>
          </a:xfrm>
        </p:spPr>
        <p:txBody>
          <a:bodyPr>
            <a:noAutofit/>
          </a:bodyPr>
          <a:lstStyle/>
          <a:p>
            <a:r>
              <a:rPr lang="nl-NL" sz="4400" b="1" dirty="0"/>
              <a:t>Geneesmiddel niet op voorraad?!</a:t>
            </a:r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4C9CAFB7-846E-6AB2-34F8-A851A8EB5F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60589"/>
            <a:ext cx="9702799" cy="3986211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nl-NL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Apothekers, huisartsen, medisch specialisten en patiëntenverenigingen maken zich ernstige zorgen over de oplopende medicijntekorten.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nl-NL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 dit moment zijn er tekorten aan meer dan 1500 verschillende medicijnen in Nederland.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nl-NL" sz="3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Apothekersorganisatie KNMP bespreekt dit probleem en mogelijke oplossingen met minister Ernst Kuipers </a:t>
            </a:r>
            <a:r>
              <a:rPr lang="nl-NL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van Volksgezondheid</a:t>
            </a:r>
          </a:p>
          <a:p>
            <a:pPr marL="0" indent="0">
              <a:buNone/>
            </a:pPr>
            <a:endParaRPr lang="nl-NL" sz="3200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51840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E3654665-B596-E636-FC12-C0FA8B4D9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9016999" cy="1320800"/>
          </a:xfrm>
        </p:spPr>
        <p:txBody>
          <a:bodyPr>
            <a:noAutofit/>
          </a:bodyPr>
          <a:lstStyle/>
          <a:p>
            <a:r>
              <a:rPr lang="nl-NL" sz="4400" b="1" dirty="0"/>
              <a:t>Geneesmiddel niet op voorraad?!</a:t>
            </a:r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4C9CAFB7-846E-6AB2-34F8-A851A8EB5F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432" y="1435894"/>
            <a:ext cx="9702799" cy="4643173"/>
          </a:xfrm>
        </p:spPr>
        <p:txBody>
          <a:bodyPr>
            <a:no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nl-NL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 dit moment zijn er tekorten aan meer dan 1500 verschillende medicijnen in Nederland. </a:t>
            </a:r>
            <a:endParaRPr lang="nl-NL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nl-NL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nl-NL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Indien een geneesmiddel landelijk niet leverbaar is bespreken wij alternatieve oplossingen met uw voorschrijver om te komen tot een voor u optimale keuze</a:t>
            </a:r>
          </a:p>
        </p:txBody>
      </p:sp>
    </p:spTree>
    <p:extLst>
      <p:ext uri="{BB962C8B-B14F-4D97-AF65-F5344CB8AC3E}">
        <p14:creationId xmlns:p14="http://schemas.microsoft.com/office/powerpoint/2010/main" val="263464376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</TotalTime>
  <Words>199</Words>
  <Application>Microsoft Office PowerPoint</Application>
  <PresentationFormat>Breedbeeld</PresentationFormat>
  <Paragraphs>20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10" baseType="lpstr">
      <vt:lpstr>Arial</vt:lpstr>
      <vt:lpstr>Calibri</vt:lpstr>
      <vt:lpstr>Trebuchet MS</vt:lpstr>
      <vt:lpstr>Ubuntu</vt:lpstr>
      <vt:lpstr>Wingdings 3</vt:lpstr>
      <vt:lpstr>Facet</vt:lpstr>
      <vt:lpstr>Druk in de apotheek?!</vt:lpstr>
      <vt:lpstr>Door wie wordt u geholpen in de apotheek?</vt:lpstr>
      <vt:lpstr>Geneesmiddel niet op voorraad?!</vt:lpstr>
      <vt:lpstr>Geneesmiddel niet op voorraad?!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Druk in de apotheek?!</dc:title>
  <dc:creator>mmmvanhoof@gmail.com</dc:creator>
  <cp:lastModifiedBy>mmmvanhoof@gmail.com</cp:lastModifiedBy>
  <cp:revision>2</cp:revision>
  <dcterms:created xsi:type="dcterms:W3CDTF">2023-04-24T14:40:16Z</dcterms:created>
  <dcterms:modified xsi:type="dcterms:W3CDTF">2023-05-05T10:28:54Z</dcterms:modified>
</cp:coreProperties>
</file>